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3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4.xml" ContentType="application/vnd.openxmlformats-officedocument.presentationml.notesSlide+xml"/>
  <Override PartName="/ppt/charts/chartEx1.xml" ContentType="application/vnd.ms-office.chartex+xml"/>
  <Override PartName="/ppt/charts/style12.xml" ContentType="application/vnd.ms-office.chartstyle+xml"/>
  <Override PartName="/ppt/charts/colors12.xml" ContentType="application/vnd.ms-office.chartcolorstyle+xml"/>
  <Override PartName="/ppt/charts/chartEx2.xml" ContentType="application/vnd.ms-office.chartex+xml"/>
  <Override PartName="/ppt/charts/style13.xml" ContentType="application/vnd.ms-office.chartstyle+xml"/>
  <Override PartName="/ppt/charts/colors13.xml" ContentType="application/vnd.ms-office.chartcolorstyle+xml"/>
  <Override PartName="/ppt/charts/chartEx3.xml" ContentType="application/vnd.ms-office.chartex+xml"/>
  <Override PartName="/ppt/charts/style14.xml" ContentType="application/vnd.ms-office.chartstyle+xml"/>
  <Override PartName="/ppt/charts/colors14.xml" ContentType="application/vnd.ms-office.chartcolorstyle+xml"/>
  <Override PartName="/ppt/charts/chartEx4.xml" ContentType="application/vnd.ms-office.chartex+xml"/>
  <Override PartName="/ppt/charts/style15.xml" ContentType="application/vnd.ms-office.chartstyle+xml"/>
  <Override PartName="/ppt/charts/colors15.xml" ContentType="application/vnd.ms-office.chartcolorstyle+xml"/>
  <Override PartName="/ppt/notesSlides/notesSlide5.xml" ContentType="application/vnd.openxmlformats-officedocument.presentationml.notesSlide+xml"/>
  <Override PartName="/ppt/charts/chartEx5.xml" ContentType="application/vnd.ms-office.chartex+xml"/>
  <Override PartName="/ppt/charts/style16.xml" ContentType="application/vnd.ms-office.chartstyle+xml"/>
  <Override PartName="/ppt/charts/colors16.xml" ContentType="application/vnd.ms-office.chartcolorstyle+xml"/>
  <Override PartName="/ppt/charts/chartEx6.xml" ContentType="application/vnd.ms-office.chartex+xml"/>
  <Override PartName="/ppt/charts/style17.xml" ContentType="application/vnd.ms-office.chartstyle+xml"/>
  <Override PartName="/ppt/charts/colors17.xml" ContentType="application/vnd.ms-office.chartcolorstyle+xml"/>
  <Override PartName="/ppt/charts/chartEx7.xml" ContentType="application/vnd.ms-office.chartex+xml"/>
  <Override PartName="/ppt/charts/style18.xml" ContentType="application/vnd.ms-office.chartstyle+xml"/>
  <Override PartName="/ppt/charts/colors18.xml" ContentType="application/vnd.ms-office.chartcolorstyle+xml"/>
  <Override PartName="/ppt/charts/chartEx8.xml" ContentType="application/vnd.ms-office.chartex+xml"/>
  <Override PartName="/ppt/charts/style19.xml" ContentType="application/vnd.ms-office.chartstyle+xml"/>
  <Override PartName="/ppt/charts/colors19.xml" ContentType="application/vnd.ms-office.chartcolorstyl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34"/>
  </p:notesMasterIdLst>
  <p:sldIdLst>
    <p:sldId id="256" r:id="rId6"/>
    <p:sldId id="2145706241" r:id="rId7"/>
    <p:sldId id="2145706260" r:id="rId8"/>
    <p:sldId id="304" r:id="rId9"/>
    <p:sldId id="2145706242" r:id="rId10"/>
    <p:sldId id="2145706272" r:id="rId11"/>
    <p:sldId id="2145706262" r:id="rId12"/>
    <p:sldId id="2145706254" r:id="rId13"/>
    <p:sldId id="2145706245" r:id="rId14"/>
    <p:sldId id="2145706244" r:id="rId15"/>
    <p:sldId id="2145706265" r:id="rId16"/>
    <p:sldId id="2145706255" r:id="rId17"/>
    <p:sldId id="2145706256" r:id="rId18"/>
    <p:sldId id="2145706249" r:id="rId19"/>
    <p:sldId id="2145706263" r:id="rId20"/>
    <p:sldId id="2145706267" r:id="rId21"/>
    <p:sldId id="2145706264" r:id="rId22"/>
    <p:sldId id="2145706269" r:id="rId23"/>
    <p:sldId id="2145706271" r:id="rId24"/>
    <p:sldId id="2145706239" r:id="rId25"/>
    <p:sldId id="2145706232" r:id="rId26"/>
    <p:sldId id="2145706270" r:id="rId27"/>
    <p:sldId id="2145706268" r:id="rId28"/>
    <p:sldId id="2145706259" r:id="rId29"/>
    <p:sldId id="2145706257" r:id="rId30"/>
    <p:sldId id="2145706258" r:id="rId31"/>
    <p:sldId id="2145706238" r:id="rId32"/>
    <p:sldId id="25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D8A933A-758F-9AA0-90E0-D57EF3939775}" name="Mbavhalelo Masetla" initials="MM" userId="S::MbavhaleloM@idc.co.za::e9ef8f6c-92d3-43a2-a974-983f0620de1e" providerId="AD"/>
  <p188:author id="{E51746D0-105C-4B7B-7790-D5160B9419D3}" name="Nthabiseng Molotsi" initials="NM" userId="S::nthabiseng@idc.co.za::c4d741d6-de12-4ae7-b9de-47f05716ebd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FCB43E"/>
    <a:srgbClr val="FFFFFF"/>
    <a:srgbClr val="0B2F5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6EECB7-D135-4B7E-BB66-79962A6F9AA7}" v="3" dt="2024-02-23T12:45:32.5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bavhaleloM\AppData\Local\Microsoft\Windows\INetCache\Content.Outlook\05USAHAU\FS%20EC%20RAI%20DM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bavhaleloM\Downloads\FS%20Presentation%20Data%20-%20Feb%202024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../embeddings/oleObject4.bin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../embeddings/oleObject5.bin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microsoft.com/office/2011/relationships/chartStyle" Target="style12.xml"/><Relationship Id="rId1" Type="http://schemas.openxmlformats.org/officeDocument/2006/relationships/oleObject" Target="https://idcza-my.sharepoint.com/personal/juaneb_idc_co_za/Documents/ISA_Free%20State_2022_DPME%20Presentation_Energy%20(1)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microsoft.com/office/2011/relationships/chartStyle" Target="style13.xml"/><Relationship Id="rId1" Type="http://schemas.openxmlformats.org/officeDocument/2006/relationships/oleObject" Target="https://idcza-my.sharepoint.com/personal/juaneb_idc_co_za/Documents/ISA_Free%20State_2022_DPME%20Presentation_Energy%20(1).xlsx" TargetMode="Externa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14.xml"/><Relationship Id="rId2" Type="http://schemas.microsoft.com/office/2011/relationships/chartStyle" Target="style14.xml"/><Relationship Id="rId1" Type="http://schemas.openxmlformats.org/officeDocument/2006/relationships/oleObject" Target="https://idcza-my.sharepoint.com/personal/juaneb_idc_co_za/Documents/Juane%20Benecke/Free%20State%20Investment%20Conference/ISA_Free%20State_2022_DPME%20Presentation_Energy.xlsx" TargetMode="External"/></Relationships>
</file>

<file path=ppt/charts/_rels/chartEx4.xml.rels><?xml version="1.0" encoding="UTF-8" standalone="yes"?>
<Relationships xmlns="http://schemas.openxmlformats.org/package/2006/relationships"><Relationship Id="rId3" Type="http://schemas.microsoft.com/office/2011/relationships/chartColorStyle" Target="colors15.xml"/><Relationship Id="rId2" Type="http://schemas.microsoft.com/office/2011/relationships/chartStyle" Target="style15.xml"/><Relationship Id="rId1" Type="http://schemas.openxmlformats.org/officeDocument/2006/relationships/oleObject" Target="https://idcza-my.sharepoint.com/personal/juaneb_idc_co_za/Documents/Juane%20Benecke/Free%20State%20Investment%20Conference/ISA_Free%20State_2022_DPME%20Presentation_Energy.xlsx" TargetMode="External"/></Relationships>
</file>

<file path=ppt/charts/_rels/chartEx5.xml.rels><?xml version="1.0" encoding="UTF-8" standalone="yes"?>
<Relationships xmlns="http://schemas.openxmlformats.org/package/2006/relationships"><Relationship Id="rId3" Type="http://schemas.microsoft.com/office/2011/relationships/chartColorStyle" Target="colors16.xml"/><Relationship Id="rId2" Type="http://schemas.microsoft.com/office/2011/relationships/chartStyle" Target="style16.xml"/><Relationship Id="rId1" Type="http://schemas.openxmlformats.org/officeDocument/2006/relationships/oleObject" Target="https://idcza-my.sharepoint.com/personal/juaneb_idc_co_za/Documents/ISA_Free%20State_2022_DPME%20Presentation_Human%20Settlements.xlsx" TargetMode="External"/></Relationships>
</file>

<file path=ppt/charts/_rels/chartEx6.xml.rels><?xml version="1.0" encoding="UTF-8" standalone="yes"?>
<Relationships xmlns="http://schemas.openxmlformats.org/package/2006/relationships"><Relationship Id="rId3" Type="http://schemas.microsoft.com/office/2011/relationships/chartColorStyle" Target="colors17.xml"/><Relationship Id="rId2" Type="http://schemas.microsoft.com/office/2011/relationships/chartStyle" Target="style17.xml"/><Relationship Id="rId1" Type="http://schemas.openxmlformats.org/officeDocument/2006/relationships/oleObject" Target="https://idcza-my.sharepoint.com/personal/juaneb_idc_co_za/Documents/ISA_Free%20State_2022_DPME%20Presentation_Human%20Settlements.xlsx" TargetMode="External"/></Relationships>
</file>

<file path=ppt/charts/_rels/chartEx7.xml.rels><?xml version="1.0" encoding="UTF-8" standalone="yes"?>
<Relationships xmlns="http://schemas.openxmlformats.org/package/2006/relationships"><Relationship Id="rId3" Type="http://schemas.microsoft.com/office/2011/relationships/chartColorStyle" Target="colors18.xml"/><Relationship Id="rId2" Type="http://schemas.microsoft.com/office/2011/relationships/chartStyle" Target="style18.xml"/><Relationship Id="rId1" Type="http://schemas.openxmlformats.org/officeDocument/2006/relationships/oleObject" Target="https://idcza-my.sharepoint.com/personal/juaneb_idc_co_za/Documents/Juane%20Benecke/Free%20State%20Investment%20Conference/ISA_Free%20State_2022_DPME%20Presentation_Human%20Settlements.xlsx" TargetMode="External"/></Relationships>
</file>

<file path=ppt/charts/_rels/chartEx8.xml.rels><?xml version="1.0" encoding="UTF-8" standalone="yes"?>
<Relationships xmlns="http://schemas.openxmlformats.org/package/2006/relationships"><Relationship Id="rId3" Type="http://schemas.microsoft.com/office/2011/relationships/chartColorStyle" Target="colors19.xml"/><Relationship Id="rId2" Type="http://schemas.microsoft.com/office/2011/relationships/chartStyle" Target="style19.xml"/><Relationship Id="rId1" Type="http://schemas.openxmlformats.org/officeDocument/2006/relationships/oleObject" Target="https://idcza-my.sharepoint.com/personal/juaneb_idc_co_za/Documents/Juane%20Benecke/Free%20State%20Investment%20Conference/ISA_Free%20State_2022_DPME%20Presentation_Human%20Settlemen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200" b="1"/>
              <a:t>Free State </a:t>
            </a:r>
            <a:r>
              <a:rPr lang="en-ZA" sz="1200" b="1"/>
              <a:t>Gross Fixed Capital Formation </a:t>
            </a:r>
            <a:br>
              <a:rPr lang="en-ZA" sz="1200" b="1"/>
            </a:br>
            <a:r>
              <a:rPr lang="en-ZA" sz="1200" b="1"/>
              <a:t>(2015 Constant Prices)</a:t>
            </a:r>
            <a:endParaRPr lang="en-US" sz="1200" b="1"/>
          </a:p>
        </c:rich>
      </c:tx>
      <c:layout>
        <c:manualLayout>
          <c:xMode val="edge"/>
          <c:yMode val="edge"/>
          <c:x val="0.22376729756161123"/>
          <c:y val="2.11914893837704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697719246438514"/>
          <c:y val="0.15678642375562718"/>
          <c:w val="0.70768599149789579"/>
          <c:h val="0.698547465694939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'[20240219_111544467724_RGVA.xlsx]GFCF District'!$T$9</c:f>
              <c:strCache>
                <c:ptCount val="1"/>
                <c:pt idx="0">
                  <c:v>FS GFCF</c:v>
                </c:pt>
              </c:strCache>
            </c:strRef>
          </c:tx>
          <c:spPr>
            <a:solidFill>
              <a:srgbClr val="009999"/>
            </a:solidFill>
            <a:ln>
              <a:noFill/>
            </a:ln>
            <a:effectLst/>
          </c:spPr>
          <c:invertIfNegative val="0"/>
          <c:cat>
            <c:numRef>
              <c:f>'[20240219_111544467724_RGVA.xlsx]GFCF District'!$U$8:$AE$8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'[20240219_111544467724_RGVA.xlsx]GFCF District'!$U$9:$AE$9</c:f>
              <c:numCache>
                <c:formatCode>#,##0.00</c:formatCode>
                <c:ptCount val="11"/>
                <c:pt idx="0">
                  <c:v>42535.133000000002</c:v>
                </c:pt>
                <c:pt idx="1">
                  <c:v>44894.05</c:v>
                </c:pt>
                <c:pt idx="2">
                  <c:v>44584.485000000001</c:v>
                </c:pt>
                <c:pt idx="3">
                  <c:v>45088.044000000002</c:v>
                </c:pt>
                <c:pt idx="4">
                  <c:v>43565.074000000001</c:v>
                </c:pt>
                <c:pt idx="5">
                  <c:v>42861.436000000002</c:v>
                </c:pt>
                <c:pt idx="6">
                  <c:v>42367.432000000001</c:v>
                </c:pt>
                <c:pt idx="7">
                  <c:v>43002.976000000002</c:v>
                </c:pt>
                <c:pt idx="8">
                  <c:v>37931.81</c:v>
                </c:pt>
                <c:pt idx="9">
                  <c:v>37206.050000000003</c:v>
                </c:pt>
                <c:pt idx="10">
                  <c:v>38235.593999999997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A7-44D8-BE7C-4BA12B56FE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583455312"/>
        <c:axId val="1774556832"/>
      </c:barChart>
      <c:lineChart>
        <c:grouping val="standard"/>
        <c:varyColors val="0"/>
        <c:ser>
          <c:idx val="1"/>
          <c:order val="1"/>
          <c:tx>
            <c:strRef>
              <c:f>'[20240219_111544467724_RGVA.xlsx]GFCF District'!$T$10</c:f>
              <c:strCache>
                <c:ptCount val="1"/>
                <c:pt idx="0">
                  <c:v>GFCF Growth</c:v>
                </c:pt>
              </c:strCache>
            </c:strRef>
          </c:tx>
          <c:spPr>
            <a:ln w="28575" cap="rnd">
              <a:solidFill>
                <a:srgbClr val="FFC000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'[20240219_111544467724_RGVA.xlsx]GFCF District'!$U$8:$AE$8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'[20240219_111544467724_RGVA.xlsx]GFCF District'!$U$10:$AE$10</c:f>
              <c:numCache>
                <c:formatCode>0%</c:formatCode>
                <c:ptCount val="11"/>
                <c:pt idx="1">
                  <c:v>5.545808449687948E-2</c:v>
                </c:pt>
                <c:pt idx="2">
                  <c:v>-6.8954571931024956E-3</c:v>
                </c:pt>
                <c:pt idx="3">
                  <c:v>1.1294489551690521E-2</c:v>
                </c:pt>
                <c:pt idx="4">
                  <c:v>-3.3777690600195566E-2</c:v>
                </c:pt>
                <c:pt idx="5">
                  <c:v>-1.6151424418560642E-2</c:v>
                </c:pt>
                <c:pt idx="6">
                  <c:v>-1.1525605441684281E-2</c:v>
                </c:pt>
                <c:pt idx="7">
                  <c:v>1.5000767570713214E-2</c:v>
                </c:pt>
                <c:pt idx="8">
                  <c:v>-0.11792593145181403</c:v>
                </c:pt>
                <c:pt idx="9">
                  <c:v>-1.9133281538634705E-2</c:v>
                </c:pt>
                <c:pt idx="10">
                  <c:v>2.7671413654499408E-2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41A7-44D8-BE7C-4BA12B56FE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4975248"/>
        <c:axId val="1402050943"/>
      </c:lineChart>
      <c:catAx>
        <c:axId val="1583455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74556832"/>
        <c:crosses val="autoZero"/>
        <c:auto val="1"/>
        <c:lblAlgn val="ctr"/>
        <c:lblOffset val="100"/>
        <c:noMultiLvlLbl val="0"/>
      </c:catAx>
      <c:valAx>
        <c:axId val="1774556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GFCF</a:t>
                </a:r>
                <a:r>
                  <a:rPr lang="en-US" baseline="0"/>
                  <a:t> (Million)</a:t>
                </a:r>
                <a:endParaRPr lang="en-ZA"/>
              </a:p>
            </c:rich>
          </c:tx>
          <c:layout>
            <c:manualLayout>
              <c:xMode val="edge"/>
              <c:yMode val="edge"/>
              <c:x val="1.7987127165448286E-2"/>
              <c:y val="0.3858769905673562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&quot;R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83455312"/>
        <c:crosses val="autoZero"/>
        <c:crossBetween val="between"/>
      </c:valAx>
      <c:valAx>
        <c:axId val="1402050943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GFCF</a:t>
                </a:r>
                <a:r>
                  <a:rPr lang="en-US" baseline="0"/>
                  <a:t> Growth</a:t>
                </a:r>
                <a:endParaRPr lang="en-ZA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64975248"/>
        <c:crosses val="max"/>
        <c:crossBetween val="between"/>
      </c:valAx>
      <c:catAx>
        <c:axId val="9649752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0205094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/>
              <a:t>Percentage of Population within 2km of an all Weather Road</a:t>
            </a:r>
            <a:endParaRPr lang="en-ZA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99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'FS DM RAI'!$B$2:$B$6</c:f>
              <c:strCache>
                <c:ptCount val="5"/>
                <c:pt idx="0">
                  <c:v>Fezile Dabi</c:v>
                </c:pt>
                <c:pt idx="1">
                  <c:v>Lejweleputswa</c:v>
                </c:pt>
                <c:pt idx="2">
                  <c:v>Mangaung</c:v>
                </c:pt>
                <c:pt idx="3">
                  <c:v>Thabo Mofutsanyane</c:v>
                </c:pt>
                <c:pt idx="4">
                  <c:v>Xhariep</c:v>
                </c:pt>
              </c:strCache>
            </c:strRef>
          </c:cat>
          <c:val>
            <c:numRef>
              <c:f>'FS DM RAI'!$C$2:$C$6</c:f>
              <c:numCache>
                <c:formatCode>0%</c:formatCode>
                <c:ptCount val="5"/>
                <c:pt idx="0">
                  <c:v>0.694225352112676</c:v>
                </c:pt>
                <c:pt idx="1">
                  <c:v>0.71471428571428575</c:v>
                </c:pt>
                <c:pt idx="2">
                  <c:v>0.72420000000000007</c:v>
                </c:pt>
                <c:pt idx="3">
                  <c:v>0.58918367346938771</c:v>
                </c:pt>
                <c:pt idx="4">
                  <c:v>0.54349999999999998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2B-46B0-9A1D-7B09B14C217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89902111"/>
        <c:axId val="289892959"/>
      </c:barChart>
      <c:catAx>
        <c:axId val="2899021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89892959"/>
        <c:crosses val="autoZero"/>
        <c:auto val="1"/>
        <c:lblAlgn val="ctr"/>
        <c:lblOffset val="100"/>
        <c:noMultiLvlLbl val="0"/>
      </c:catAx>
      <c:valAx>
        <c:axId val="2898929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899021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bg1">
          <a:lumMod val="50000"/>
        </a:schemeClr>
      </a:solidFill>
    </a:ln>
    <a:effectLst/>
  </c:spPr>
  <c:txPr>
    <a:bodyPr/>
    <a:lstStyle/>
    <a:p>
      <a:pPr>
        <a:defRPr sz="11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ZA" b="1"/>
              <a:t>Consumption Spending Contribution to GDP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GDP!$C$24</c:f>
              <c:strCache>
                <c:ptCount val="1"/>
                <c:pt idx="0">
                  <c:v>SA Expenditure (%GDP)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GDP!$D$23:$N$23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GDP!$D$24:$N$24</c:f>
              <c:numCache>
                <c:formatCode>0.0%</c:formatCode>
                <c:ptCount val="11"/>
                <c:pt idx="0">
                  <c:v>0.64301497944193176</c:v>
                </c:pt>
                <c:pt idx="1">
                  <c:v>0.63866300652506158</c:v>
                </c:pt>
                <c:pt idx="2">
                  <c:v>0.63696344447595388</c:v>
                </c:pt>
                <c:pt idx="3">
                  <c:v>0.63681138256531977</c:v>
                </c:pt>
                <c:pt idx="4">
                  <c:v>0.63281069093598163</c:v>
                </c:pt>
                <c:pt idx="5">
                  <c:v>0.63008947036227192</c:v>
                </c:pt>
                <c:pt idx="6">
                  <c:v>0.63968696325952479</c:v>
                </c:pt>
                <c:pt idx="7">
                  <c:v>0.64092864294024809</c:v>
                </c:pt>
                <c:pt idx="8">
                  <c:v>0.62519710853713495</c:v>
                </c:pt>
                <c:pt idx="9">
                  <c:v>0.61819300565999735</c:v>
                </c:pt>
                <c:pt idx="10">
                  <c:v>0.6350616220133477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C719-4AA2-A390-9B7CA0DA6573}"/>
            </c:ext>
          </c:extLst>
        </c:ser>
        <c:ser>
          <c:idx val="1"/>
          <c:order val="1"/>
          <c:tx>
            <c:strRef>
              <c:f>GDP!$C$25</c:f>
              <c:strCache>
                <c:ptCount val="1"/>
                <c:pt idx="0">
                  <c:v>FS Expenditure (%GDP)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GDP!$D$23:$N$23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GDP!$D$25:$N$25</c:f>
              <c:numCache>
                <c:formatCode>0.0%</c:formatCode>
                <c:ptCount val="11"/>
                <c:pt idx="0">
                  <c:v>0.70121398902749665</c:v>
                </c:pt>
                <c:pt idx="1">
                  <c:v>0.69725963204281705</c:v>
                </c:pt>
                <c:pt idx="2">
                  <c:v>0.70742080860225687</c:v>
                </c:pt>
                <c:pt idx="3">
                  <c:v>0.69792608863973848</c:v>
                </c:pt>
                <c:pt idx="4">
                  <c:v>0.68472927589212707</c:v>
                </c:pt>
                <c:pt idx="5">
                  <c:v>0.69144018732113821</c:v>
                </c:pt>
                <c:pt idx="6">
                  <c:v>0.70941391580014734</c:v>
                </c:pt>
                <c:pt idx="7">
                  <c:v>0.70231753817569609</c:v>
                </c:pt>
                <c:pt idx="8">
                  <c:v>0.69546123843161178</c:v>
                </c:pt>
                <c:pt idx="9">
                  <c:v>0.69235977517516378</c:v>
                </c:pt>
                <c:pt idx="10">
                  <c:v>0.70375267969777455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C719-4AA2-A390-9B7CA0DA65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85480799"/>
        <c:axId val="238686063"/>
      </c:lineChart>
      <c:catAx>
        <c:axId val="6854807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38686063"/>
        <c:crosses val="autoZero"/>
        <c:auto val="1"/>
        <c:lblAlgn val="ctr"/>
        <c:lblOffset val="100"/>
        <c:noMultiLvlLbl val="0"/>
      </c:catAx>
      <c:valAx>
        <c:axId val="2386860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ZA"/>
                  <a:t>Consumption Spending (%GDP)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854807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 sz="10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200" b="1"/>
              <a:t>Free</a:t>
            </a:r>
            <a:r>
              <a:rPr lang="en-US" sz="1200" b="1" baseline="0"/>
              <a:t> State Gross Fixed Capital Formation per Asset Category (2015 Constant Prices)</a:t>
            </a:r>
            <a:endParaRPr lang="en-ZA" sz="1200" b="1"/>
          </a:p>
        </c:rich>
      </c:tx>
      <c:layout>
        <c:manualLayout>
          <c:xMode val="edge"/>
          <c:yMode val="edge"/>
          <c:x val="0.10852686756931587"/>
          <c:y val="7.150953244590191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903647133725111"/>
          <c:y val="0.16666580232552713"/>
          <c:w val="0.87182300421416947"/>
          <c:h val="0.674359043506265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'[20240219_111544467724_RGVA.xlsx]Asset Categories'!$E$8</c:f>
              <c:strCache>
                <c:ptCount val="1"/>
                <c:pt idx="0">
                  <c:v>GFCF Per Asset Category</c:v>
                </c:pt>
              </c:strCache>
            </c:strRef>
          </c:tx>
          <c:spPr>
            <a:solidFill>
              <a:srgbClr val="00999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216-4A94-B572-9A43B936BD4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216-4A94-B572-9A43B936BD4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216-4A94-B572-9A43B936BD4F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216-4A94-B572-9A43B936BD4F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8216-4A94-B572-9A43B936BD4F}"/>
              </c:ext>
            </c:extLst>
          </c:dPt>
          <c:cat>
            <c:strRef>
              <c:f>'[20240219_111544467724_RGVA.xlsx]Asset Categories'!$D$9:$D$14</c:f>
              <c:strCache>
                <c:ptCount val="6"/>
                <c:pt idx="0">
                  <c:v>Buildings and construction works</c:v>
                </c:pt>
                <c:pt idx="1">
                  <c:v>Machinery and other equipment</c:v>
                </c:pt>
                <c:pt idx="2">
                  <c:v>Transport equipment</c:v>
                </c:pt>
                <c:pt idx="3">
                  <c:v>Information and communication</c:v>
                </c:pt>
                <c:pt idx="4">
                  <c:v>Transfer costs</c:v>
                </c:pt>
                <c:pt idx="5">
                  <c:v>Research, mineral exploration and biological resources</c:v>
                </c:pt>
              </c:strCache>
            </c:strRef>
          </c:cat>
          <c:val>
            <c:numRef>
              <c:f>'[20240219_111544467724_RGVA.xlsx]Asset Categories'!$E$9:$E$14</c:f>
              <c:numCache>
                <c:formatCode>#,##0.00</c:formatCode>
                <c:ptCount val="6"/>
                <c:pt idx="0">
                  <c:v>13536.73</c:v>
                </c:pt>
                <c:pt idx="1">
                  <c:v>14925.61</c:v>
                </c:pt>
                <c:pt idx="2">
                  <c:v>3668.5039999999999</c:v>
                </c:pt>
                <c:pt idx="3">
                  <c:v>3577.1689999999999</c:v>
                </c:pt>
                <c:pt idx="4">
                  <c:v>510.60700000000003</c:v>
                </c:pt>
                <c:pt idx="5">
                  <c:v>2016.9459999999999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16-4A94-B572-9A43B936BD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83034448"/>
        <c:axId val="1402055903"/>
      </c:barChart>
      <c:catAx>
        <c:axId val="58303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0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02055903"/>
        <c:crosses val="autoZero"/>
        <c:auto val="1"/>
        <c:lblAlgn val="ctr"/>
        <c:lblOffset val="0"/>
        <c:noMultiLvlLbl val="0"/>
      </c:catAx>
      <c:valAx>
        <c:axId val="1402055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ZA" sz="900"/>
                  <a:t>GFCF (R Million)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&quot;R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83034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ZA" b="1"/>
              <a:t>Construction Industry GVA (Constant 2015 Prices)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Cons_GVA!$D$12</c:f>
              <c:strCache>
                <c:ptCount val="1"/>
                <c:pt idx="0">
                  <c:v>GVA</c:v>
                </c:pt>
              </c:strCache>
            </c:strRef>
          </c:tx>
          <c:spPr>
            <a:solidFill>
              <a:srgbClr val="009999"/>
            </a:solidFill>
            <a:ln>
              <a:noFill/>
            </a:ln>
            <a:effectLst/>
          </c:spPr>
          <c:invertIfNegative val="0"/>
          <c:cat>
            <c:numRef>
              <c:f>Cons_GVA!$E$11:$O$11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Cons_GVA!$E$12:$O$12</c:f>
              <c:numCache>
                <c:formatCode>_-"R"* #\ ##0_-;\-"R"* #\ ##0_-;_-"R"* "-"??_-;_-@_-</c:formatCode>
                <c:ptCount val="11"/>
                <c:pt idx="0">
                  <c:v>4788.9719999999998</c:v>
                </c:pt>
                <c:pt idx="1">
                  <c:v>4981.049</c:v>
                </c:pt>
                <c:pt idx="2">
                  <c:v>4984.0069999999996</c:v>
                </c:pt>
                <c:pt idx="3">
                  <c:v>5022.9880000000003</c:v>
                </c:pt>
                <c:pt idx="4">
                  <c:v>5056.0429999999997</c:v>
                </c:pt>
                <c:pt idx="5">
                  <c:v>4740.0529999999999</c:v>
                </c:pt>
                <c:pt idx="6">
                  <c:v>4684.0879999999997</c:v>
                </c:pt>
                <c:pt idx="7">
                  <c:v>4555.9679999999998</c:v>
                </c:pt>
                <c:pt idx="8">
                  <c:v>4110.5060000000003</c:v>
                </c:pt>
                <c:pt idx="9">
                  <c:v>4067.9119999999998</c:v>
                </c:pt>
                <c:pt idx="10">
                  <c:v>3948.0320000000002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B3-4B66-B27B-F3194320AC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0522223"/>
        <c:axId val="2118378895"/>
      </c:barChart>
      <c:lineChart>
        <c:grouping val="standard"/>
        <c:varyColors val="0"/>
        <c:ser>
          <c:idx val="1"/>
          <c:order val="1"/>
          <c:tx>
            <c:strRef>
              <c:f>Cons_GVA!$D$13</c:f>
              <c:strCache>
                <c:ptCount val="1"/>
                <c:pt idx="0">
                  <c:v>GVA Growth (%)</c:v>
                </c:pt>
              </c:strCache>
            </c:strRef>
          </c:tx>
          <c:spPr>
            <a:ln w="28575" cap="rnd">
              <a:solidFill>
                <a:srgbClr val="FCB43E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Cons_GVA!$E$11:$O$11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Cons_GVA!$E$13:$O$13</c:f>
              <c:numCache>
                <c:formatCode>0%</c:formatCode>
                <c:ptCount val="11"/>
                <c:pt idx="1">
                  <c:v>4.0108190233728733E-2</c:v>
                </c:pt>
                <c:pt idx="2">
                  <c:v>5.938508133526187E-4</c:v>
                </c:pt>
                <c:pt idx="3">
                  <c:v>7.8212169445189533E-3</c:v>
                </c:pt>
                <c:pt idx="4">
                  <c:v>6.5807443696858231E-3</c:v>
                </c:pt>
                <c:pt idx="5">
                  <c:v>-6.2497490626563117E-2</c:v>
                </c:pt>
                <c:pt idx="6">
                  <c:v>-1.1806830008018878E-2</c:v>
                </c:pt>
                <c:pt idx="7">
                  <c:v>-2.73521761333263E-2</c:v>
                </c:pt>
                <c:pt idx="8">
                  <c:v>-9.7775489204489474E-2</c:v>
                </c:pt>
                <c:pt idx="9">
                  <c:v>-1.0362227910627115E-2</c:v>
                </c:pt>
                <c:pt idx="10">
                  <c:v>-2.946966404386318E-2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2B3-4B66-B27B-F3194320AC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0515983"/>
        <c:axId val="2118380383"/>
      </c:lineChart>
      <c:catAx>
        <c:axId val="1505222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118378895"/>
        <c:crosses val="autoZero"/>
        <c:auto val="1"/>
        <c:lblAlgn val="ctr"/>
        <c:lblOffset val="100"/>
        <c:noMultiLvlLbl val="0"/>
      </c:catAx>
      <c:valAx>
        <c:axId val="21183788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ZA"/>
                  <a:t>GVA (R Million)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_-&quot;R&quot;* #\ ##0_-;\-&quot;R&quot;* #\ ##0_-;_-&quot;R&quot;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0522223"/>
        <c:crosses val="autoZero"/>
        <c:crossBetween val="between"/>
      </c:valAx>
      <c:valAx>
        <c:axId val="2118380383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ZA"/>
                  <a:t>GVA Growth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0515983"/>
        <c:crosses val="max"/>
        <c:crossBetween val="between"/>
      </c:valAx>
      <c:catAx>
        <c:axId val="15051598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1838038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 sz="10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ZA" b="1"/>
              <a:t>Construction Employment in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752244785191324"/>
          <c:y val="0.14339514613342533"/>
          <c:w val="0.82835474513054286"/>
          <c:h val="0.6220949495344628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0099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05B-464B-91D4-7D8CBE209447}"/>
              </c:ext>
            </c:extLst>
          </c:dPt>
          <c:cat>
            <c:strRef>
              <c:f>'[20240219_111544467724_RGVA.xlsx]Construction Employ'!$U$2:$U$10</c:f>
              <c:strCache>
                <c:ptCount val="9"/>
                <c:pt idx="0">
                  <c:v>  Western Cape</c:v>
                </c:pt>
                <c:pt idx="1">
                  <c:v>  Eastern Cape</c:v>
                </c:pt>
                <c:pt idx="2">
                  <c:v>  Northern Cape</c:v>
                </c:pt>
                <c:pt idx="3">
                  <c:v>  Free State</c:v>
                </c:pt>
                <c:pt idx="4">
                  <c:v>  KwaZulu Natal</c:v>
                </c:pt>
                <c:pt idx="5">
                  <c:v>  North West</c:v>
                </c:pt>
                <c:pt idx="6">
                  <c:v>  Gauteng</c:v>
                </c:pt>
                <c:pt idx="7">
                  <c:v>  Mpumalanga</c:v>
                </c:pt>
                <c:pt idx="8">
                  <c:v>  Limpopo</c:v>
                </c:pt>
              </c:strCache>
            </c:strRef>
          </c:cat>
          <c:val>
            <c:numRef>
              <c:f>'[20240219_111544467724_RGVA.xlsx]Construction Employ'!$V$2:$V$10</c:f>
              <c:numCache>
                <c:formatCode>0</c:formatCode>
                <c:ptCount val="9"/>
                <c:pt idx="0">
                  <c:v>226822.91937429653</c:v>
                </c:pt>
                <c:pt idx="1">
                  <c:v>131799.86811596472</c:v>
                </c:pt>
                <c:pt idx="2">
                  <c:v>29035.454695360007</c:v>
                </c:pt>
                <c:pt idx="3">
                  <c:v>40631.322751115273</c:v>
                </c:pt>
                <c:pt idx="4">
                  <c:v>233851.3540129984</c:v>
                </c:pt>
                <c:pt idx="5">
                  <c:v>61184.087046749461</c:v>
                </c:pt>
                <c:pt idx="6">
                  <c:v>328418.8317614281</c:v>
                </c:pt>
                <c:pt idx="7">
                  <c:v>94305.870190467453</c:v>
                </c:pt>
                <c:pt idx="8">
                  <c:v>149910.01572013565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5B-464B-91D4-7D8CBE2094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41155823"/>
        <c:axId val="813124944"/>
      </c:barChart>
      <c:catAx>
        <c:axId val="1741155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13124944"/>
        <c:crosses val="autoZero"/>
        <c:auto val="1"/>
        <c:lblAlgn val="ctr"/>
        <c:lblOffset val="100"/>
        <c:noMultiLvlLbl val="0"/>
      </c:catAx>
      <c:valAx>
        <c:axId val="813124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ZA"/>
                  <a:t>  Employment Numbers</a:t>
                </a:r>
              </a:p>
            </c:rich>
          </c:tx>
          <c:layout>
            <c:manualLayout>
              <c:xMode val="edge"/>
              <c:yMode val="edge"/>
              <c:x val="2.7777777777777776E-2"/>
              <c:y val="0.203807596967045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7411558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ZA" sz="1200" b="1"/>
              <a:t>Free State Employment numbers and Unemployment rate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'[20240219_111544467724_RGVA.xlsx]Employ-Unemploy'!$A$14</c:f>
              <c:strCache>
                <c:ptCount val="1"/>
                <c:pt idx="0">
                  <c:v>Employed</c:v>
                </c:pt>
              </c:strCache>
            </c:strRef>
          </c:tx>
          <c:spPr>
            <a:solidFill>
              <a:srgbClr val="009999"/>
            </a:solidFill>
            <a:ln>
              <a:noFill/>
            </a:ln>
            <a:effectLst/>
          </c:spPr>
          <c:invertIfNegative val="0"/>
          <c:cat>
            <c:strRef>
              <c:f>'[20240219_111544467724_RGVA.xlsx]Employ-Unemploy'!$F$13:$Q$13</c:f>
              <c:strCache>
                <c:ptCount val="12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</c:strCache>
            </c:strRef>
          </c:cat>
          <c:val>
            <c:numRef>
              <c:f>'[20240219_111544467724_RGVA.xlsx]Employ-Unemploy'!$F$14:$Q$14</c:f>
              <c:numCache>
                <c:formatCode>General</c:formatCode>
                <c:ptCount val="12"/>
                <c:pt idx="0">
                  <c:v>728404.55850015196</c:v>
                </c:pt>
                <c:pt idx="1">
                  <c:v>748221.52377522807</c:v>
                </c:pt>
                <c:pt idx="2">
                  <c:v>748911.87778253225</c:v>
                </c:pt>
                <c:pt idx="3">
                  <c:v>805101.23054606828</c:v>
                </c:pt>
                <c:pt idx="4">
                  <c:v>781331.51048779627</c:v>
                </c:pt>
                <c:pt idx="5">
                  <c:v>792594.56337833789</c:v>
                </c:pt>
                <c:pt idx="6">
                  <c:v>795653.56090546481</c:v>
                </c:pt>
                <c:pt idx="7">
                  <c:v>797786.63618679752</c:v>
                </c:pt>
                <c:pt idx="8">
                  <c:v>715475.16726476175</c:v>
                </c:pt>
                <c:pt idx="9">
                  <c:v>718122.1442779745</c:v>
                </c:pt>
                <c:pt idx="10">
                  <c:v>794993.27791667567</c:v>
                </c:pt>
                <c:pt idx="11">
                  <c:v>747257.22438174242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95-4739-B254-F71E4D11B6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80562015"/>
        <c:axId val="1184709135"/>
      </c:barChart>
      <c:lineChart>
        <c:grouping val="standard"/>
        <c:varyColors val="0"/>
        <c:ser>
          <c:idx val="1"/>
          <c:order val="1"/>
          <c:tx>
            <c:strRef>
              <c:f>'[20240219_111544467724_RGVA.xlsx]Employ-Unemploy'!$A$15</c:f>
              <c:strCache>
                <c:ptCount val="1"/>
                <c:pt idx="0">
                  <c:v>Unemployment rate</c:v>
                </c:pt>
              </c:strCache>
            </c:strRef>
          </c:tx>
          <c:spPr>
            <a:ln w="28575" cap="rnd">
              <a:solidFill>
                <a:srgbClr val="FFC000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'[20240219_111544467724_RGVA.xlsx]Employ-Unemploy'!$F$13:$Q$13</c:f>
              <c:strCache>
                <c:ptCount val="12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</c:strCache>
            </c:strRef>
          </c:cat>
          <c:val>
            <c:numRef>
              <c:f>'[20240219_111544467724_RGVA.xlsx]Employ-Unemploy'!$F$15:$Q$15</c:f>
              <c:numCache>
                <c:formatCode>0.00</c:formatCode>
                <c:ptCount val="12"/>
                <c:pt idx="0">
                  <c:v>32.224999999999994</c:v>
                </c:pt>
                <c:pt idx="1">
                  <c:v>32.674999999999997</c:v>
                </c:pt>
                <c:pt idx="2">
                  <c:v>34.125</c:v>
                </c:pt>
                <c:pt idx="3">
                  <c:v>30.774999999999999</c:v>
                </c:pt>
                <c:pt idx="4">
                  <c:v>33.75</c:v>
                </c:pt>
                <c:pt idx="5">
                  <c:v>33.575000000000003</c:v>
                </c:pt>
                <c:pt idx="6">
                  <c:v>34.099999999999994</c:v>
                </c:pt>
                <c:pt idx="7">
                  <c:v>34.700000000000003</c:v>
                </c:pt>
                <c:pt idx="8">
                  <c:v>33.15</c:v>
                </c:pt>
                <c:pt idx="9">
                  <c:v>36.724999999999994</c:v>
                </c:pt>
                <c:pt idx="10">
                  <c:v>32.975000000000001</c:v>
                </c:pt>
                <c:pt idx="11">
                  <c:v>36.65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AD95-4739-B254-F71E4D11B6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81662207"/>
        <c:axId val="878345599"/>
      </c:lineChart>
      <c:catAx>
        <c:axId val="880562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84709135"/>
        <c:crosses val="autoZero"/>
        <c:auto val="1"/>
        <c:lblAlgn val="ctr"/>
        <c:lblOffset val="100"/>
        <c:noMultiLvlLbl val="0"/>
      </c:catAx>
      <c:valAx>
        <c:axId val="11847091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ZA"/>
                  <a:t>Employment</a:t>
                </a:r>
                <a:r>
                  <a:rPr lang="en-ZA" baseline="0"/>
                  <a:t> Numbers</a:t>
                </a:r>
                <a:endParaRPr lang="en-ZA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80562015"/>
        <c:crosses val="autoZero"/>
        <c:crossBetween val="between"/>
      </c:valAx>
      <c:valAx>
        <c:axId val="878345599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ZA"/>
                  <a:t>Unemployment</a:t>
                </a:r>
                <a:r>
                  <a:rPr lang="en-ZA" baseline="0"/>
                  <a:t> rate</a:t>
                </a:r>
                <a:endParaRPr lang="en-ZA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81662207"/>
        <c:crosses val="max"/>
        <c:crossBetween val="between"/>
      </c:valAx>
      <c:catAx>
        <c:axId val="88166220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7834559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6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ZA" b="1"/>
              <a:t>Labour Productivity in Construction Free State vs South Africa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'[20240219_111544467724_RGVA.xlsx]Productivity 1'!$D$6</c:f>
              <c:strCache>
                <c:ptCount val="1"/>
                <c:pt idx="0">
                  <c:v>South Africa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'[20240219_111544467724_RGVA.xlsx]Productivity 1'!$C$7:$C$36</c:f>
              <c:numCache>
                <c:formatCode>General</c:formatCode>
                <c:ptCount val="30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  <c:pt idx="21">
                  <c:v>2014</c:v>
                </c:pt>
                <c:pt idx="22">
                  <c:v>2015</c:v>
                </c:pt>
                <c:pt idx="23">
                  <c:v>2016</c:v>
                </c:pt>
                <c:pt idx="24">
                  <c:v>2017</c:v>
                </c:pt>
                <c:pt idx="25">
                  <c:v>2018</c:v>
                </c:pt>
                <c:pt idx="26">
                  <c:v>2019</c:v>
                </c:pt>
                <c:pt idx="27">
                  <c:v>2020</c:v>
                </c:pt>
                <c:pt idx="28">
                  <c:v>2021</c:v>
                </c:pt>
                <c:pt idx="29">
                  <c:v>2022</c:v>
                </c:pt>
              </c:numCache>
            </c:numRef>
          </c:cat>
          <c:val>
            <c:numRef>
              <c:f>'[20240219_111544467724_RGVA.xlsx]Productivity 1'!$D$7:$D$36</c:f>
              <c:numCache>
                <c:formatCode>#,##0.00</c:formatCode>
                <c:ptCount val="30"/>
                <c:pt idx="0">
                  <c:v>57.226210649999999</c:v>
                </c:pt>
                <c:pt idx="1">
                  <c:v>60.170160269999997</c:v>
                </c:pt>
                <c:pt idx="2">
                  <c:v>63.559392199999998</c:v>
                </c:pt>
                <c:pt idx="3">
                  <c:v>64.315173639999998</c:v>
                </c:pt>
                <c:pt idx="4">
                  <c:v>65.500054460000001</c:v>
                </c:pt>
                <c:pt idx="5">
                  <c:v>63.223987010000002</c:v>
                </c:pt>
                <c:pt idx="6">
                  <c:v>62.591004120000001</c:v>
                </c:pt>
                <c:pt idx="7">
                  <c:v>64.574976820000003</c:v>
                </c:pt>
                <c:pt idx="8">
                  <c:v>66.134706730000005</c:v>
                </c:pt>
                <c:pt idx="9">
                  <c:v>68.818428859999997</c:v>
                </c:pt>
                <c:pt idx="10">
                  <c:v>76.428398970000003</c:v>
                </c:pt>
                <c:pt idx="11">
                  <c:v>88.738183169999999</c:v>
                </c:pt>
                <c:pt idx="12">
                  <c:v>77.886988410000001</c:v>
                </c:pt>
                <c:pt idx="13">
                  <c:v>76.778082490000003</c:v>
                </c:pt>
                <c:pt idx="14">
                  <c:v>88.306335469999993</c:v>
                </c:pt>
                <c:pt idx="15">
                  <c:v>97.717356580000001</c:v>
                </c:pt>
                <c:pt idx="16">
                  <c:v>116.3688003</c:v>
                </c:pt>
                <c:pt idx="17">
                  <c:v>118.9864669</c:v>
                </c:pt>
                <c:pt idx="18">
                  <c:v>109.6169151</c:v>
                </c:pt>
                <c:pt idx="19">
                  <c:v>103.6602219</c:v>
                </c:pt>
                <c:pt idx="20">
                  <c:v>105.1617368</c:v>
                </c:pt>
                <c:pt idx="21">
                  <c:v>99.773255359999993</c:v>
                </c:pt>
                <c:pt idx="22">
                  <c:v>100</c:v>
                </c:pt>
                <c:pt idx="23">
                  <c:v>96.153199459999996</c:v>
                </c:pt>
                <c:pt idx="24">
                  <c:v>89.131324989999996</c:v>
                </c:pt>
                <c:pt idx="25">
                  <c:v>85.141870389999994</c:v>
                </c:pt>
                <c:pt idx="26">
                  <c:v>87.541448759999994</c:v>
                </c:pt>
                <c:pt idx="27">
                  <c:v>80.203956099999999</c:v>
                </c:pt>
                <c:pt idx="28">
                  <c:v>85.340193819999996</c:v>
                </c:pt>
                <c:pt idx="29">
                  <c:v>78.728593840000002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3751-48DF-9839-B9B09A31B48A}"/>
            </c:ext>
          </c:extLst>
        </c:ser>
        <c:ser>
          <c:idx val="1"/>
          <c:order val="1"/>
          <c:tx>
            <c:strRef>
              <c:f>'[20240219_111544467724_RGVA.xlsx]Productivity 1'!$E$6</c:f>
              <c:strCache>
                <c:ptCount val="1"/>
                <c:pt idx="0">
                  <c:v>Free State</c:v>
                </c:pt>
              </c:strCache>
            </c:strRef>
          </c:tx>
          <c:spPr>
            <a:ln w="28575" cap="rnd">
              <a:solidFill>
                <a:srgbClr val="009999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tx2"/>
                </a:solidFill>
                <a:prstDash val="dash"/>
              </a:ln>
              <a:effectLst/>
            </c:spPr>
            <c:trendlineType val="linear"/>
            <c:dispRSqr val="0"/>
            <c:dispEq val="0"/>
          </c:trendline>
          <c:cat>
            <c:numRef>
              <c:f>'[20240219_111544467724_RGVA.xlsx]Productivity 1'!$C$7:$C$36</c:f>
              <c:numCache>
                <c:formatCode>General</c:formatCode>
                <c:ptCount val="30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  <c:pt idx="21">
                  <c:v>2014</c:v>
                </c:pt>
                <c:pt idx="22">
                  <c:v>2015</c:v>
                </c:pt>
                <c:pt idx="23">
                  <c:v>2016</c:v>
                </c:pt>
                <c:pt idx="24">
                  <c:v>2017</c:v>
                </c:pt>
                <c:pt idx="25">
                  <c:v>2018</c:v>
                </c:pt>
                <c:pt idx="26">
                  <c:v>2019</c:v>
                </c:pt>
                <c:pt idx="27">
                  <c:v>2020</c:v>
                </c:pt>
                <c:pt idx="28">
                  <c:v>2021</c:v>
                </c:pt>
                <c:pt idx="29">
                  <c:v>2022</c:v>
                </c:pt>
              </c:numCache>
            </c:numRef>
          </c:cat>
          <c:val>
            <c:numRef>
              <c:f>'[20240219_111544467724_RGVA.xlsx]Productivity 1'!$E$7:$E$36</c:f>
              <c:numCache>
                <c:formatCode>#,##0.00</c:formatCode>
                <c:ptCount val="30"/>
                <c:pt idx="0">
                  <c:v>88.455868789999997</c:v>
                </c:pt>
                <c:pt idx="1">
                  <c:v>92.371806789999994</c:v>
                </c:pt>
                <c:pt idx="2">
                  <c:v>96.607410580000007</c:v>
                </c:pt>
                <c:pt idx="3">
                  <c:v>87.919996409999996</c:v>
                </c:pt>
                <c:pt idx="4">
                  <c:v>94.138725840000006</c:v>
                </c:pt>
                <c:pt idx="5">
                  <c:v>81.272971029999994</c:v>
                </c:pt>
                <c:pt idx="6">
                  <c:v>91.038331369999995</c:v>
                </c:pt>
                <c:pt idx="7">
                  <c:v>82.658360430000002</c:v>
                </c:pt>
                <c:pt idx="8">
                  <c:v>86.906871050000007</c:v>
                </c:pt>
                <c:pt idx="9">
                  <c:v>80.270050810000001</c:v>
                </c:pt>
                <c:pt idx="10">
                  <c:v>89.55890248</c:v>
                </c:pt>
                <c:pt idx="11">
                  <c:v>102.45601670000001</c:v>
                </c:pt>
                <c:pt idx="12">
                  <c:v>83.212759469999995</c:v>
                </c:pt>
                <c:pt idx="13">
                  <c:v>78.774208270000003</c:v>
                </c:pt>
                <c:pt idx="14">
                  <c:v>91.782638210000002</c:v>
                </c:pt>
                <c:pt idx="15">
                  <c:v>99.407548460000001</c:v>
                </c:pt>
                <c:pt idx="16">
                  <c:v>122.4342381</c:v>
                </c:pt>
                <c:pt idx="17">
                  <c:v>118.4086296</c:v>
                </c:pt>
                <c:pt idx="18">
                  <c:v>109.8232131</c:v>
                </c:pt>
                <c:pt idx="19">
                  <c:v>104.52771079999999</c:v>
                </c:pt>
                <c:pt idx="20">
                  <c:v>106.19808</c:v>
                </c:pt>
                <c:pt idx="21">
                  <c:v>99.146803879999993</c:v>
                </c:pt>
                <c:pt idx="22">
                  <c:v>100</c:v>
                </c:pt>
                <c:pt idx="23">
                  <c:v>95.779034980000006</c:v>
                </c:pt>
                <c:pt idx="24">
                  <c:v>88.636000730000006</c:v>
                </c:pt>
                <c:pt idx="25">
                  <c:v>85.015134099999997</c:v>
                </c:pt>
                <c:pt idx="26">
                  <c:v>89.189974280000001</c:v>
                </c:pt>
                <c:pt idx="27">
                  <c:v>90.832481169999994</c:v>
                </c:pt>
                <c:pt idx="28">
                  <c:v>99.169480440000001</c:v>
                </c:pt>
                <c:pt idx="29">
                  <c:v>90.845979929999999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3751-48DF-9839-B9B09A31B4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49642575"/>
        <c:axId val="1852579903"/>
      </c:lineChart>
      <c:catAx>
        <c:axId val="1849642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52579903"/>
        <c:crosses val="autoZero"/>
        <c:auto val="1"/>
        <c:lblAlgn val="ctr"/>
        <c:lblOffset val="100"/>
        <c:noMultiLvlLbl val="0"/>
      </c:catAx>
      <c:valAx>
        <c:axId val="1852579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ZA"/>
                  <a:t>Labour Productivity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496425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 sz="105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ZA" b="1"/>
              <a:t>Trade Openness Index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678958880139983"/>
          <c:y val="0.17171296296296296"/>
          <c:w val="0.74610148731408577"/>
          <c:h val="0.62248505395158948"/>
        </c:manualLayout>
      </c:layout>
      <c:barChart>
        <c:barDir val="col"/>
        <c:grouping val="clustered"/>
        <c:varyColors val="0"/>
        <c:ser>
          <c:idx val="0"/>
          <c:order val="0"/>
          <c:tx>
            <c:v>Trade Openess Index</c:v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D60-4E3C-93C2-D2D50E3266D5}"/>
                </c:ext>
              </c:extLst>
            </c:dLbl>
            <c:dLbl>
              <c:idx val="14"/>
              <c:layout>
                <c:manualLayout>
                  <c:x val="0"/>
                  <c:y val="-1.41562853907134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D60-4E3C-93C2-D2D50E3266D5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Sheet1!$Y$1:$AM$1</c:f>
              <c:numCache>
                <c:formatCode>General</c:formatCode>
                <c:ptCount val="1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Sheet1!$Y$6:$AM$6</c:f>
              <c:numCache>
                <c:formatCode>_(* #,##0.00_);_(* \(#,##0.00\);_(* "-"??_);_(@_)</c:formatCode>
                <c:ptCount val="15"/>
                <c:pt idx="0">
                  <c:v>58.793432531459253</c:v>
                </c:pt>
                <c:pt idx="1">
                  <c:v>49.362685842728084</c:v>
                </c:pt>
                <c:pt idx="2">
                  <c:v>52.314555859528646</c:v>
                </c:pt>
                <c:pt idx="3">
                  <c:v>54.424409789816593</c:v>
                </c:pt>
                <c:pt idx="4">
                  <c:v>54.488931904515923</c:v>
                </c:pt>
                <c:pt idx="5">
                  <c:v>55.236182848601324</c:v>
                </c:pt>
                <c:pt idx="6">
                  <c:v>55.231057308601372</c:v>
                </c:pt>
                <c:pt idx="7">
                  <c:v>56.726676245267612</c:v>
                </c:pt>
                <c:pt idx="8">
                  <c:v>55.273112105586584</c:v>
                </c:pt>
                <c:pt idx="9">
                  <c:v>54.984306961180863</c:v>
                </c:pt>
                <c:pt idx="10">
                  <c:v>55.828989859878988</c:v>
                </c:pt>
                <c:pt idx="11">
                  <c:v>54.929099022100061</c:v>
                </c:pt>
                <c:pt idx="12">
                  <c:v>49.731306216628376</c:v>
                </c:pt>
                <c:pt idx="13">
                  <c:v>51.931092385039271</c:v>
                </c:pt>
                <c:pt idx="14">
                  <c:v>56.637228980164437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60-4E3C-93C2-D2D50E3266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5"/>
        <c:overlap val="-27"/>
        <c:axId val="2025135327"/>
        <c:axId val="2022471231"/>
      </c:barChart>
      <c:lineChart>
        <c:grouping val="standard"/>
        <c:varyColors val="0"/>
        <c:ser>
          <c:idx val="1"/>
          <c:order val="1"/>
          <c:tx>
            <c:v>% Change</c:v>
          </c:tx>
          <c:spPr>
            <a:ln w="28575" cap="rnd">
              <a:solidFill>
                <a:srgbClr val="FCB43E"/>
              </a:solidFill>
              <a:prstDash val="dash"/>
              <a:round/>
            </a:ln>
            <a:effectLst/>
          </c:spPr>
          <c:marker>
            <c:symbol val="none"/>
          </c:marker>
          <c:val>
            <c:numRef>
              <c:f>Sheet1!$Y$8:$AM$8</c:f>
              <c:numCache>
                <c:formatCode>0.0%</c:formatCode>
                <c:ptCount val="15"/>
                <c:pt idx="0">
                  <c:v>-1.0032932542635042E-2</c:v>
                </c:pt>
                <c:pt idx="1">
                  <c:v>-0.16040476431929629</c:v>
                </c:pt>
                <c:pt idx="2">
                  <c:v>5.979962326615218E-2</c:v>
                </c:pt>
                <c:pt idx="3">
                  <c:v>4.0330150865720338E-2</c:v>
                </c:pt>
                <c:pt idx="4">
                  <c:v>1.1855363236552563E-3</c:v>
                </c:pt>
                <c:pt idx="5">
                  <c:v>1.371381155708562E-2</c:v>
                </c:pt>
                <c:pt idx="6">
                  <c:v>-9.2793160852533418E-5</c:v>
                </c:pt>
                <c:pt idx="7">
                  <c:v>2.7079310256718836E-2</c:v>
                </c:pt>
                <c:pt idx="8">
                  <c:v>-2.5623996255241366E-2</c:v>
                </c:pt>
                <c:pt idx="9">
                  <c:v>-5.2250566940038601E-3</c:v>
                </c:pt>
                <c:pt idx="10">
                  <c:v>1.53622541663474E-2</c:v>
                </c:pt>
                <c:pt idx="11">
                  <c:v>-1.6118701771919874E-2</c:v>
                </c:pt>
                <c:pt idx="12">
                  <c:v>-9.4627308621618167E-2</c:v>
                </c:pt>
                <c:pt idx="13">
                  <c:v>4.4233428312312473E-2</c:v>
                </c:pt>
                <c:pt idx="14">
                  <c:v>9.062271519789844E-2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FD60-4E3C-93C2-D2D50E3266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34195520"/>
        <c:axId val="2016645023"/>
      </c:lineChart>
      <c:catAx>
        <c:axId val="20251353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22471231"/>
        <c:crosses val="autoZero"/>
        <c:auto val="1"/>
        <c:lblAlgn val="ctr"/>
        <c:lblOffset val="100"/>
        <c:noMultiLvlLbl val="0"/>
      </c:catAx>
      <c:valAx>
        <c:axId val="2022471231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ZA"/>
                  <a:t>Index</a:t>
                </a:r>
              </a:p>
            </c:rich>
          </c:tx>
          <c:layout>
            <c:manualLayout>
              <c:xMode val="edge"/>
              <c:yMode val="edge"/>
              <c:x val="1.6666666666666666E-2"/>
              <c:y val="0.445142898804316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_(* #,##0_);_(* \(#,##0\);_(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25135327"/>
        <c:crosses val="autoZero"/>
        <c:crossBetween val="between"/>
      </c:valAx>
      <c:valAx>
        <c:axId val="2016645023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ZA"/>
                  <a:t>% Change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34195520"/>
        <c:crosses val="max"/>
        <c:crossBetween val="between"/>
      </c:valAx>
      <c:catAx>
        <c:axId val="1634195520"/>
        <c:scaling>
          <c:orientation val="minMax"/>
        </c:scaling>
        <c:delete val="1"/>
        <c:axPos val="b"/>
        <c:majorTickMark val="out"/>
        <c:minorTickMark val="none"/>
        <c:tickLblPos val="nextTo"/>
        <c:crossAx val="201664502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1.9041338582677189E-2"/>
          <c:y val="0.92208260425780109"/>
          <c:w val="0.96429199475065641"/>
          <c:h val="7.75473899095946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6350" cap="flat" cmpd="sng" algn="ctr">
      <a:solidFill>
        <a:schemeClr val="tx1"/>
      </a:solidFill>
      <a:round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ZA" sz="1200" b="1"/>
              <a:t>Tons of Road and Rail Freight Payload, Seasonally Adjusted, 2008 - 2023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'[Road and Rail Transport Annual.xlsx]Sheet1'!$C$2</c:f>
              <c:strCache>
                <c:ptCount val="1"/>
                <c:pt idx="0">
                  <c:v> Rail Freight Payload </c:v>
                </c:pt>
              </c:strCache>
            </c:strRef>
          </c:tx>
          <c:spPr>
            <a:solidFill>
              <a:srgbClr val="FFC000"/>
            </a:solidFill>
            <a:ln w="6350"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346-4DA0-AE20-10A455F21146}"/>
                </c:ext>
              </c:extLst>
            </c:dLbl>
            <c:dLbl>
              <c:idx val="1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346-4DA0-AE20-10A455F211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'[Road and Rail Transport Annual.xlsx]Sheet1'!$A$3:$A$18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'[Road and Rail Transport Annual.xlsx]Sheet1'!$C$3:$C$18</c:f>
              <c:numCache>
                <c:formatCode>_-* #\ ##0_-;\-* #\ ##0_-;_-* "-"??_-;_-@_-</c:formatCode>
                <c:ptCount val="16"/>
                <c:pt idx="0">
                  <c:v>178.68799999999999</c:v>
                </c:pt>
                <c:pt idx="1">
                  <c:v>179.05600000000001</c:v>
                </c:pt>
                <c:pt idx="2">
                  <c:v>181.47</c:v>
                </c:pt>
                <c:pt idx="3">
                  <c:v>194.11500000000001</c:v>
                </c:pt>
                <c:pt idx="4">
                  <c:v>205.78100000000001</c:v>
                </c:pt>
                <c:pt idx="5">
                  <c:v>211.76599999999999</c:v>
                </c:pt>
                <c:pt idx="6">
                  <c:v>220.35900000000001</c:v>
                </c:pt>
                <c:pt idx="7">
                  <c:v>219.40199999999999</c:v>
                </c:pt>
                <c:pt idx="8">
                  <c:v>215.38300000000001</c:v>
                </c:pt>
                <c:pt idx="9">
                  <c:v>225.61600000000001</c:v>
                </c:pt>
                <c:pt idx="10">
                  <c:v>216.91300000000001</c:v>
                </c:pt>
                <c:pt idx="11">
                  <c:v>214.4</c:v>
                </c:pt>
                <c:pt idx="12">
                  <c:v>190.59299999999999</c:v>
                </c:pt>
                <c:pt idx="13">
                  <c:v>177.46100000000001</c:v>
                </c:pt>
                <c:pt idx="14">
                  <c:v>156.18299999999999</c:v>
                </c:pt>
                <c:pt idx="15">
                  <c:v>160.37799999999999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346-4DA0-AE20-10A455F21146}"/>
            </c:ext>
          </c:extLst>
        </c:ser>
        <c:ser>
          <c:idx val="1"/>
          <c:order val="1"/>
          <c:tx>
            <c:strRef>
              <c:f>'[Road and Rail Transport Annual.xlsx]Sheet1'!$D$2</c:f>
              <c:strCache>
                <c:ptCount val="1"/>
                <c:pt idx="0">
                  <c:v> Road Freight  Payload </c:v>
                </c:pt>
              </c:strCache>
            </c:strRef>
          </c:tx>
          <c:spPr>
            <a:solidFill>
              <a:srgbClr val="009999"/>
            </a:solidFill>
            <a:ln w="6350"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346-4DA0-AE20-10A455F21146}"/>
                </c:ext>
              </c:extLst>
            </c:dLbl>
            <c:dLbl>
              <c:idx val="1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346-4DA0-AE20-10A455F211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'[Road and Rail Transport Annual.xlsx]Sheet1'!$A$3:$A$18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'[Road and Rail Transport Annual.xlsx]Sheet1'!$D$3:$D$18</c:f>
              <c:numCache>
                <c:formatCode>_-* #\ ##0_-;\-* #\ ##0_-;_-* "-"??_-;_-@_-</c:formatCode>
                <c:ptCount val="16"/>
                <c:pt idx="0">
                  <c:v>560.61400000000003</c:v>
                </c:pt>
                <c:pt idx="1">
                  <c:v>501.00599999999997</c:v>
                </c:pt>
                <c:pt idx="2">
                  <c:v>530.78099999999995</c:v>
                </c:pt>
                <c:pt idx="3">
                  <c:v>574.56100000000004</c:v>
                </c:pt>
                <c:pt idx="4">
                  <c:v>575.51599999999996</c:v>
                </c:pt>
                <c:pt idx="5">
                  <c:v>584.35199999999998</c:v>
                </c:pt>
                <c:pt idx="6">
                  <c:v>625.76499999999999</c:v>
                </c:pt>
                <c:pt idx="7">
                  <c:v>601.428</c:v>
                </c:pt>
                <c:pt idx="8">
                  <c:v>622.76</c:v>
                </c:pt>
                <c:pt idx="9">
                  <c:v>686.69399999999996</c:v>
                </c:pt>
                <c:pt idx="10">
                  <c:v>748.476</c:v>
                </c:pt>
                <c:pt idx="11">
                  <c:v>728.16600000000005</c:v>
                </c:pt>
                <c:pt idx="12">
                  <c:v>642.37699999999995</c:v>
                </c:pt>
                <c:pt idx="13">
                  <c:v>699.59900000000005</c:v>
                </c:pt>
                <c:pt idx="14">
                  <c:v>851.25300000000004</c:v>
                </c:pt>
                <c:pt idx="15">
                  <c:v>864.18399999999997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346-4DA0-AE20-10A455F211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-27"/>
        <c:axId val="205260495"/>
        <c:axId val="1193951935"/>
      </c:barChart>
      <c:catAx>
        <c:axId val="205260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93951935"/>
        <c:crosses val="autoZero"/>
        <c:auto val="1"/>
        <c:lblAlgn val="ctr"/>
        <c:lblOffset val="100"/>
        <c:noMultiLvlLbl val="0"/>
      </c:catAx>
      <c:valAx>
        <c:axId val="1193951935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ZA"/>
                  <a:t>Freight Payload (Million of tons)</a:t>
                </a:r>
              </a:p>
            </c:rich>
          </c:tx>
          <c:layout>
            <c:manualLayout>
              <c:xMode val="edge"/>
              <c:yMode val="edge"/>
              <c:x val="1.8315018315018316E-2"/>
              <c:y val="0.186797535724701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5260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6350" cap="flat" cmpd="sng" algn="ctr">
      <a:solidFill>
        <a:schemeClr val="tx1"/>
      </a:solidFill>
      <a:round/>
    </a:ln>
    <a:effectLst/>
  </c:spPr>
  <c:txPr>
    <a:bodyPr/>
    <a:lstStyle/>
    <a:p>
      <a:pPr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ZA" sz="1200" b="1"/>
              <a:t>Percentage Contribution of Rail and Road Payload Volumes to Total, Seasonally Adjusted, 2008 to 2023</a:t>
            </a:r>
          </a:p>
        </c:rich>
      </c:tx>
      <c:layout>
        <c:manualLayout>
          <c:xMode val="edge"/>
          <c:yMode val="edge"/>
          <c:x val="0.1287883411182266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032574695286378"/>
          <c:y val="0.16339233422268498"/>
          <c:w val="0.75032017401934348"/>
          <c:h val="0.6275933999985539"/>
        </c:manualLayout>
      </c:layout>
      <c:lineChart>
        <c:grouping val="standard"/>
        <c:varyColors val="0"/>
        <c:ser>
          <c:idx val="1"/>
          <c:order val="1"/>
          <c:tx>
            <c:v>Road Payload</c:v>
          </c:tx>
          <c:spPr>
            <a:ln w="28575" cap="rnd">
              <a:solidFill>
                <a:srgbClr val="009999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D33-4B3E-9A26-63A5D7867477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33-4B3E-9A26-63A5D7867477}"/>
                </c:ext>
              </c:extLst>
            </c:dLbl>
            <c:dLbl>
              <c:idx val="15"/>
              <c:layout>
                <c:manualLayout>
                  <c:x val="-3.8826081991549619E-2"/>
                  <c:y val="-4.30107526881720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D33-4B3E-9A26-63A5D78674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'[Road and Rail Transport Annual.xlsx]Sheet1'!$A$3:$A$18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'[Road and Rail Transport Annual.xlsx]Sheet1'!$H$3:$H$18</c:f>
              <c:numCache>
                <c:formatCode>0.0%</c:formatCode>
                <c:ptCount val="16"/>
                <c:pt idx="0">
                  <c:v>0.75830174948803064</c:v>
                </c:pt>
                <c:pt idx="1">
                  <c:v>0.73670635912607962</c:v>
                </c:pt>
                <c:pt idx="2">
                  <c:v>0.74521622293264589</c:v>
                </c:pt>
                <c:pt idx="3">
                  <c:v>0.74746837419146683</c:v>
                </c:pt>
                <c:pt idx="4">
                  <c:v>0.73661616517150319</c:v>
                </c:pt>
                <c:pt idx="5">
                  <c:v>0.73400174346014024</c:v>
                </c:pt>
                <c:pt idx="6">
                  <c:v>0.73956654107435782</c:v>
                </c:pt>
                <c:pt idx="7">
                  <c:v>0.7327071378970067</c:v>
                </c:pt>
                <c:pt idx="8">
                  <c:v>0.74302356519114277</c:v>
                </c:pt>
                <c:pt idx="9">
                  <c:v>0.75269809604191562</c:v>
                </c:pt>
                <c:pt idx="10">
                  <c:v>0.77531026353107402</c:v>
                </c:pt>
                <c:pt idx="11">
                  <c:v>0.77253582242516705</c:v>
                </c:pt>
                <c:pt idx="12">
                  <c:v>0.77118863824627526</c:v>
                </c:pt>
                <c:pt idx="13">
                  <c:v>0.79766378582993192</c:v>
                </c:pt>
                <c:pt idx="14">
                  <c:v>0.84496980453348902</c:v>
                </c:pt>
                <c:pt idx="15">
                  <c:v>0.84346676921455221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CD33-4B3E-9A26-63A5D78674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1638111"/>
        <c:axId val="431649343"/>
      </c:lineChart>
      <c:lineChart>
        <c:grouping val="standard"/>
        <c:varyColors val="0"/>
        <c:ser>
          <c:idx val="0"/>
          <c:order val="0"/>
          <c:tx>
            <c:v>Rail Payload</c:v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D33-4B3E-9A26-63A5D7867477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D33-4B3E-9A26-63A5D7867477}"/>
                </c:ext>
              </c:extLst>
            </c:dLbl>
            <c:dLbl>
              <c:idx val="15"/>
              <c:layout>
                <c:manualLayout>
                  <c:x val="-5.024551787141715E-2"/>
                  <c:y val="9.08004778972520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D33-4B3E-9A26-63A5D78674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'[Road and Rail Transport Annual.xlsx]Sheet1'!$A$3:$A$18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'[Road and Rail Transport Annual.xlsx]Sheet1'!$G$3:$G$18</c:f>
              <c:numCache>
                <c:formatCode>0.0%</c:formatCode>
                <c:ptCount val="16"/>
                <c:pt idx="0">
                  <c:v>0.24169825051196939</c:v>
                </c:pt>
                <c:pt idx="1">
                  <c:v>0.26329364087392032</c:v>
                </c:pt>
                <c:pt idx="2">
                  <c:v>0.25478377706735406</c:v>
                </c:pt>
                <c:pt idx="3">
                  <c:v>0.25253162580853311</c:v>
                </c:pt>
                <c:pt idx="4">
                  <c:v>0.2633838348284967</c:v>
                </c:pt>
                <c:pt idx="5">
                  <c:v>0.26599825653985965</c:v>
                </c:pt>
                <c:pt idx="6">
                  <c:v>0.26043345892564213</c:v>
                </c:pt>
                <c:pt idx="7">
                  <c:v>0.2672928621029933</c:v>
                </c:pt>
                <c:pt idx="8">
                  <c:v>0.25697643480885718</c:v>
                </c:pt>
                <c:pt idx="9">
                  <c:v>0.24730190395808446</c:v>
                </c:pt>
                <c:pt idx="10">
                  <c:v>0.22468973646892601</c:v>
                </c:pt>
                <c:pt idx="11">
                  <c:v>0.22746417757483295</c:v>
                </c:pt>
                <c:pt idx="12">
                  <c:v>0.2288113617537246</c:v>
                </c:pt>
                <c:pt idx="13">
                  <c:v>0.2023362141700682</c:v>
                </c:pt>
                <c:pt idx="14">
                  <c:v>0.15503019546651101</c:v>
                </c:pt>
                <c:pt idx="15">
                  <c:v>0.15653323078544784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7-CD33-4B3E-9A26-63A5D78674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8537151"/>
        <c:axId val="1190592735"/>
      </c:lineChart>
      <c:catAx>
        <c:axId val="431638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31649343"/>
        <c:crosses val="autoZero"/>
        <c:auto val="1"/>
        <c:lblAlgn val="ctr"/>
        <c:lblOffset val="100"/>
        <c:noMultiLvlLbl val="0"/>
      </c:catAx>
      <c:valAx>
        <c:axId val="431649343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ZA"/>
                  <a:t> Road % Contribution</a:t>
                </a:r>
              </a:p>
            </c:rich>
          </c:tx>
          <c:layout>
            <c:manualLayout>
              <c:xMode val="edge"/>
              <c:yMode val="edge"/>
              <c:x val="1.474006396682429E-2"/>
              <c:y val="0.268562827496025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31638111"/>
        <c:crosses val="autoZero"/>
        <c:crossBetween val="between"/>
      </c:valAx>
      <c:valAx>
        <c:axId val="1190592735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ZA"/>
                  <a:t>Rail % Contribtion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78537151"/>
        <c:crosses val="max"/>
        <c:crossBetween val="between"/>
      </c:valAx>
      <c:catAx>
        <c:axId val="37853715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9059273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203458380652058"/>
          <c:y val="0.9193542742641041"/>
          <c:w val="0.38872353186067571"/>
          <c:h val="8.06457257358959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6350" cap="flat" cmpd="sng" algn="ctr">
      <a:solidFill>
        <a:sysClr val="windowText" lastClr="000000"/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Impact!$G$2:$J$2</cx:f>
        <cx:lvl ptCount="4">
          <cx:pt idx="0">Direct impact +</cx:pt>
          <cx:pt idx="1">Indirect impact +</cx:pt>
          <cx:pt idx="2">Induced impact =</cx:pt>
          <cx:pt idx="3">Total impact</cx:pt>
        </cx:lvl>
      </cx:strDim>
      <cx:numDim type="val">
        <cx:f dir="row">Impact!$G$13:$J$13</cx:f>
        <cx:lvl ptCount="4" formatCode="_-* # ##0_-;\-* # ##0_-;_-* &quot;-&quot;??_-;_-@_-">
          <cx:pt idx="0">68712.035222585997</cx:pt>
          <cx:pt idx="1">31050.827687813144</cx:pt>
          <cx:pt idx="2">38850.10754056005</cx:pt>
          <cx:pt idx="3">138612.97045095923</cx:pt>
        </cx:lvl>
      </cx:numDim>
    </cx:data>
  </cx:chartData>
  <cx:chart>
    <cx:title pos="t" align="ctr" overlay="0">
      <cx:tx>
        <cx:txData>
          <cx:v>GVA Impact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b="1">
              <a:solidFill>
                <a:schemeClr val="tx1"/>
              </a:solidFill>
              <a:latin typeface="+mn-lt"/>
            </a:defRPr>
          </a:pPr>
          <a:r>
            <a:rPr lang="en-US" sz="1400" b="1" i="0" u="none" strike="noStrike" baseline="0">
              <a:solidFill>
                <a:schemeClr val="tx1"/>
              </a:solidFill>
              <a:latin typeface="+mn-lt"/>
            </a:rPr>
            <a:t>GVA Impact</a:t>
          </a:r>
        </a:p>
      </cx:txPr>
    </cx:title>
    <cx:plotArea>
      <cx:plotAreaRegion>
        <cx:series layoutId="waterfall" uniqueId="{4E52EC7A-7F3C-43B1-A7BE-1ABC15416B9B}">
          <cx:dataPt idx="0">
            <cx:spPr>
              <a:solidFill>
                <a:srgbClr val="1F497D">
                  <a:lumMod val="75000"/>
                </a:srgbClr>
              </a:solidFill>
              <a:ln w="6350">
                <a:solidFill>
                  <a:sysClr val="windowText" lastClr="000000"/>
                </a:solidFill>
              </a:ln>
            </cx:spPr>
          </cx:dataPt>
          <cx:dataPt idx="1">
            <cx:spPr>
              <a:solidFill>
                <a:srgbClr val="009999"/>
              </a:solidFill>
              <a:ln w="6350">
                <a:solidFill>
                  <a:sysClr val="windowText" lastClr="000000"/>
                </a:solidFill>
              </a:ln>
            </cx:spPr>
          </cx:dataPt>
          <cx:dataPt idx="2">
            <cx:spPr>
              <a:solidFill>
                <a:srgbClr val="FFC000"/>
              </a:solidFill>
              <a:ln w="6350">
                <a:solidFill>
                  <a:sysClr val="windowText" lastClr="000000"/>
                </a:solidFill>
              </a:ln>
            </cx:spPr>
          </cx:dataPt>
          <cx:dataPt idx="3">
            <cx:spPr>
              <a:solidFill>
                <a:srgbClr val="FFFFFF">
                  <a:lumMod val="50000"/>
                </a:srgbClr>
              </a:solidFill>
              <a:ln w="6350">
                <a:solidFill>
                  <a:sysClr val="windowText" lastClr="000000"/>
                </a:solidFill>
              </a:ln>
            </cx:spPr>
          </cx:dataPt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b="1">
                    <a:solidFill>
                      <a:schemeClr val="tx1"/>
                    </a:solidFill>
                    <a:latin typeface="+mn-lt"/>
                  </a:defRPr>
                </a:pPr>
                <a:endParaRPr lang="en-US" sz="900" b="1" i="0" u="none" strike="noStrike" baseline="0">
                  <a:solidFill>
                    <a:schemeClr val="tx1"/>
                  </a:solidFill>
                  <a:latin typeface="+mn-lt"/>
                </a:endParaRPr>
              </a:p>
            </cx:txPr>
            <cx:dataLabel idx="0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rgbClr val="0B2F50"/>
                      </a:solidFill>
                    </a:defRPr>
                  </a:pPr>
                  <a:r>
                    <a:rPr lang="en-US" sz="900" b="1" i="0" u="none" strike="noStrike" baseline="0">
                      <a:solidFill>
                        <a:srgbClr val="0B2F50"/>
                      </a:solidFill>
                      <a:latin typeface="Calibri" panose="020F0502020204030204"/>
                    </a:rPr>
                    <a:t> 68 712 </a:t>
                  </a:r>
                </a:p>
              </cx:txPr>
            </cx:dataLabel>
            <cx:dataLabel idx="1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rgbClr val="009999"/>
                      </a:solidFill>
                    </a:defRPr>
                  </a:pPr>
                  <a:r>
                    <a:rPr lang="en-US" sz="900" b="1" i="0" u="none" strike="noStrike" baseline="0">
                      <a:solidFill>
                        <a:srgbClr val="009999"/>
                      </a:solidFill>
                      <a:latin typeface="Calibri" panose="020F0502020204030204"/>
                    </a:rPr>
                    <a:t> 31 051 </a:t>
                  </a:r>
                </a:p>
              </cx:txPr>
            </cx:dataLabel>
            <cx:dataLabel idx="2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rgbClr val="FCB43E"/>
                      </a:solidFill>
                    </a:defRPr>
                  </a:pPr>
                  <a:r>
                    <a:rPr lang="en-US" sz="900" b="1" i="0" u="none" strike="noStrike" baseline="0">
                      <a:solidFill>
                        <a:srgbClr val="FCB43E"/>
                      </a:solidFill>
                      <a:latin typeface="Calibri" panose="020F0502020204030204"/>
                    </a:rPr>
                    <a:t> 38 850 </a:t>
                  </a:r>
                </a:p>
              </cx:txPr>
            </cx:dataLabel>
            <cx:dataLabel idx="3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chemeClr val="tx1"/>
                      </a:solidFill>
                    </a:defRPr>
                  </a:pPr>
                  <a:r>
                    <a:rPr lang="en-US" sz="900" b="1" i="0" u="none" strike="noStrike" baseline="0">
                      <a:solidFill>
                        <a:schemeClr val="tx1"/>
                      </a:solidFill>
                      <a:latin typeface="Calibri" panose="020F0502020204030204"/>
                    </a:rPr>
                    <a:t> 138 613 </a:t>
                  </a:r>
                </a:p>
              </cx:txPr>
            </cx:dataLabel>
          </cx:dataLabels>
          <cx:dataId val="0"/>
          <cx:layoutPr>
            <cx:subtotals/>
          </cx:layoutPr>
        </cx:series>
      </cx:plotAreaRegion>
      <cx:axis id="0">
        <cx:catScaling gapWidth="0.5"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pPr>
            <a:endParaRPr lang="en-ZA">
              <a:solidFill>
                <a:schemeClr val="tx1"/>
              </a:solidFill>
              <a:latin typeface="+mn-lt"/>
            </a:endParaRPr>
          </a:p>
        </cx:txPr>
      </cx:axis>
      <cx:axis id="1">
        <cx:valScaling/>
        <cx:title>
          <cx:tx>
            <cx:txData>
              <cx:v>R'millions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>
                  <a:solidFill>
                    <a:schemeClr val="tx1"/>
                  </a:solidFill>
                  <a:latin typeface="+mn-lt"/>
                </a:defRPr>
              </a:pPr>
              <a:r>
                <a:rPr lang="en-US" sz="900" b="0" i="0" u="none" strike="noStrike" baseline="0">
                  <a:solidFill>
                    <a:schemeClr val="tx1"/>
                  </a:solidFill>
                  <a:latin typeface="+mn-lt"/>
                </a:rPr>
                <a:t>R'millions</a:t>
              </a:r>
            </a:p>
          </cx:txPr>
        </cx:title>
        <cx:majorGridlines>
          <cx:spPr>
            <a:ln w="3175">
              <a:solidFill>
                <a:schemeClr val="tx1"/>
              </a:solidFill>
              <a:prstDash val="dashDot"/>
            </a:ln>
          </cx:spPr>
        </cx:majorGridlines>
        <cx:tickLabels/>
        <cx:numFmt formatCode="R# ##0" sourceLinked="0"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pPr>
            <a:endParaRPr lang="en-ZA">
              <a:solidFill>
                <a:schemeClr val="tx1"/>
              </a:solidFill>
              <a:latin typeface="+mn-lt"/>
            </a:endParaRPr>
          </a:p>
        </cx:txPr>
      </cx:axis>
    </cx:plotArea>
  </cx:chart>
  <cx:spPr>
    <a:ln w="6350">
      <a:solidFill>
        <a:schemeClr val="tx1"/>
      </a:solidFill>
    </a:ln>
  </cx:spPr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Impact!$L$2:$O$2</cx:f>
        <cx:lvl ptCount="4">
          <cx:pt idx="0">Direct impact +</cx:pt>
          <cx:pt idx="1">Indirect impact +</cx:pt>
          <cx:pt idx="2">Induced impact =</cx:pt>
          <cx:pt idx="3">Total impact</cx:pt>
        </cx:lvl>
      </cx:strDim>
      <cx:numDim type="val">
        <cx:f dir="row">Impact!$L$13:$O$13</cx:f>
        <cx:lvl ptCount="4" formatCode="_-* # ##0_-;\-* # ##0_-;_-* &quot;-&quot;??_-;_-@_-">
          <cx:pt idx="0">50288.841894920981</cx:pt>
          <cx:pt idx="1">61438.937653691668</cx:pt>
          <cx:pt idx="2">106665.97546488476</cx:pt>
          <cx:pt idx="3">218393.75501349743</cx:pt>
        </cx:lvl>
      </cx:numDim>
    </cx:data>
  </cx:chartData>
  <cx:chart>
    <cx:title pos="t" align="ctr" overlay="0">
      <cx:tx>
        <cx:txData>
          <cx:v>Employment Impact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b="1">
              <a:solidFill>
                <a:schemeClr val="tx1"/>
              </a:solidFill>
              <a:latin typeface="+mn-lt"/>
            </a:defRPr>
          </a:pPr>
          <a:r>
            <a:rPr lang="en-US" sz="1400" b="1" i="0" u="none" strike="noStrike" baseline="0">
              <a:solidFill>
                <a:schemeClr val="tx1"/>
              </a:solidFill>
              <a:latin typeface="+mn-lt"/>
            </a:rPr>
            <a:t>Employment Impact</a:t>
          </a:r>
        </a:p>
      </cx:txPr>
    </cx:title>
    <cx:plotArea>
      <cx:plotAreaRegion>
        <cx:series layoutId="waterfall" uniqueId="{3E754A2C-253B-44D0-8D99-37DA3FBD1025}">
          <cx:dataPt idx="0">
            <cx:spPr>
              <a:solidFill>
                <a:srgbClr val="1F497D">
                  <a:lumMod val="75000"/>
                </a:srgbClr>
              </a:solidFill>
              <a:ln w="6350">
                <a:solidFill>
                  <a:sysClr val="windowText" lastClr="000000"/>
                </a:solidFill>
              </a:ln>
            </cx:spPr>
          </cx:dataPt>
          <cx:dataPt idx="1">
            <cx:spPr>
              <a:solidFill>
                <a:srgbClr val="009999"/>
              </a:solidFill>
              <a:ln w="6350">
                <a:solidFill>
                  <a:sysClr val="windowText" lastClr="000000"/>
                </a:solidFill>
              </a:ln>
            </cx:spPr>
          </cx:dataPt>
          <cx:dataPt idx="2">
            <cx:spPr>
              <a:solidFill>
                <a:srgbClr val="FFC000"/>
              </a:solidFill>
              <a:ln w="6350">
                <a:solidFill>
                  <a:sysClr val="windowText" lastClr="000000"/>
                </a:solidFill>
              </a:ln>
            </cx:spPr>
          </cx:dataPt>
          <cx:dataPt idx="3">
            <cx:spPr>
              <a:solidFill>
                <a:srgbClr val="FFFFFF">
                  <a:lumMod val="50000"/>
                </a:srgbClr>
              </a:solidFill>
              <a:ln w="6350">
                <a:solidFill>
                  <a:sysClr val="windowText" lastClr="000000"/>
                </a:solidFill>
              </a:ln>
            </cx:spPr>
          </cx:dataPt>
          <cx:dataLabels pos="outEnd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b="1">
                    <a:solidFill>
                      <a:schemeClr val="tx1"/>
                    </a:solidFill>
                    <a:latin typeface="+mn-lt"/>
                  </a:defRPr>
                </a:pPr>
                <a:endParaRPr lang="en-US" sz="900" b="1" i="0" u="none" strike="noStrike" baseline="0">
                  <a:solidFill>
                    <a:schemeClr val="tx1"/>
                  </a:solidFill>
                  <a:latin typeface="+mn-lt"/>
                </a:endParaRPr>
              </a:p>
            </cx:txPr>
            <cx:visibility seriesName="0" categoryName="0" value="1"/>
            <cx:dataLabel idx="0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rgbClr val="002060"/>
                      </a:solidFill>
                    </a:defRPr>
                  </a:pPr>
                  <a:r>
                    <a:rPr lang="en-US" sz="900" b="1" i="0" u="none" strike="noStrike" baseline="0">
                      <a:solidFill>
                        <a:srgbClr val="002060"/>
                      </a:solidFill>
                      <a:latin typeface="Calibri" panose="020F0502020204030204"/>
                    </a:rPr>
                    <a:t> 50 289 </a:t>
                  </a:r>
                </a:p>
              </cx:txPr>
              <cx:visibility seriesName="0" categoryName="0" value="1"/>
            </cx:dataLabel>
            <cx:dataLabel idx="1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rgbClr val="009999"/>
                      </a:solidFill>
                    </a:defRPr>
                  </a:pPr>
                  <a:r>
                    <a:rPr lang="en-US" sz="900" b="1" i="0" u="none" strike="noStrike" baseline="0">
                      <a:solidFill>
                        <a:srgbClr val="009999"/>
                      </a:solidFill>
                      <a:latin typeface="Calibri" panose="020F0502020204030204"/>
                    </a:rPr>
                    <a:t> 61 439 </a:t>
                  </a:r>
                </a:p>
              </cx:txPr>
              <cx:visibility seriesName="0" categoryName="0" value="1"/>
            </cx:dataLabel>
            <cx:dataLabel idx="2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rgbClr val="FCB43E"/>
                      </a:solidFill>
                    </a:defRPr>
                  </a:pPr>
                  <a:r>
                    <a:rPr lang="en-US" sz="900" b="1" i="0" u="none" strike="noStrike" baseline="0">
                      <a:solidFill>
                        <a:srgbClr val="FCB43E"/>
                      </a:solidFill>
                      <a:latin typeface="Calibri" panose="020F0502020204030204"/>
                    </a:rPr>
                    <a:t> 106 666 </a:t>
                  </a:r>
                </a:p>
              </cx:txPr>
              <cx:visibility seriesName="0" categoryName="0" value="1"/>
            </cx:dataLabel>
            <cx:dataLabel idx="3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chemeClr val="tx1"/>
                      </a:solidFill>
                    </a:defRPr>
                  </a:pPr>
                  <a:r>
                    <a:rPr lang="en-US" sz="900" b="1" i="0" u="none" strike="noStrike" baseline="0">
                      <a:solidFill>
                        <a:schemeClr val="tx1"/>
                      </a:solidFill>
                      <a:latin typeface="Calibri" panose="020F0502020204030204"/>
                    </a:rPr>
                    <a:t> 218 394 </a:t>
                  </a:r>
                </a:p>
              </cx:txPr>
              <cx:visibility seriesName="0" categoryName="0" value="1"/>
            </cx:dataLabel>
          </cx:dataLabels>
          <cx:dataId val="0"/>
          <cx:layoutPr>
            <cx:subtotals/>
          </cx:layoutPr>
        </cx:series>
      </cx:plotAreaRegion>
      <cx:axis id="0">
        <cx:catScaling gapWidth="0.5"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pPr>
            <a:endParaRPr lang="en-ZA">
              <a:solidFill>
                <a:schemeClr val="tx1"/>
              </a:solidFill>
              <a:latin typeface="+mn-lt"/>
            </a:endParaRPr>
          </a:p>
        </cx:txPr>
      </cx:axis>
      <cx:axis id="1">
        <cx:valScaling/>
        <cx:title>
          <cx:tx>
            <cx:txData>
              <cx:v>Number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>
                  <a:solidFill>
                    <a:schemeClr val="tx1"/>
                  </a:solidFill>
                  <a:latin typeface="+mn-lt"/>
                </a:defRPr>
              </a:pPr>
              <a:r>
                <a:rPr lang="en-US" sz="900" b="0" i="0" u="none" strike="noStrike" baseline="0">
                  <a:solidFill>
                    <a:schemeClr val="tx1"/>
                  </a:solidFill>
                  <a:latin typeface="+mn-lt"/>
                </a:rPr>
                <a:t>Number</a:t>
              </a:r>
            </a:p>
          </cx:txPr>
        </cx:title>
        <cx:majorGridlines>
          <cx:spPr>
            <a:ln w="3175">
              <a:solidFill>
                <a:schemeClr val="tx1"/>
              </a:solidFill>
              <a:prstDash val="dashDot"/>
            </a:ln>
          </cx:spPr>
        </cx:majorGridlines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pPr>
            <a:endParaRPr lang="en-ZA">
              <a:solidFill>
                <a:schemeClr val="tx1"/>
              </a:solidFill>
              <a:latin typeface="+mn-lt"/>
            </a:endParaRPr>
          </a:p>
        </cx:txPr>
      </cx:axis>
    </cx:plotArea>
  </cx:chart>
  <cx:spPr>
    <a:solidFill>
      <a:schemeClr val="bg1"/>
    </a:solidFill>
    <a:ln w="6350">
      <a:solidFill>
        <a:schemeClr val="tx1"/>
      </a:solidFill>
    </a:ln>
  </cx:spPr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'[ISA_Free State_2022_DPME Presentation_Energy.xlsx]Impact'!$Q$2:$T$2</cx:f>
        <cx:lvl ptCount="4">
          <cx:pt idx="0">Direct impact +</cx:pt>
          <cx:pt idx="1">Indirect impact +</cx:pt>
          <cx:pt idx="2">Induced impact =</cx:pt>
          <cx:pt idx="3">Total impact</cx:pt>
        </cx:lvl>
      </cx:strDim>
      <cx:numDim type="val">
        <cx:f dir="row">'[ISA_Free State_2022_DPME Presentation_Energy.xlsx]Impact'!$Q$13:$T$13</cx:f>
        <cx:lvl ptCount="4" formatCode="_-* # ##0_-;\-* # ##0_-;_-* &quot;-&quot;?_-;_-@_-">
          <cx:pt idx="0">21511.880716327119</cx:pt>
          <cx:pt idx="1">12567.012449055641</cx:pt>
          <cx:pt idx="2">18351.069529844553</cx:pt>
          <cx:pt idx="3">52429.96269522731</cx:pt>
        </cx:lvl>
      </cx:numDim>
    </cx:data>
  </cx:chartData>
  <cx:chart>
    <cx:title pos="t" align="ctr" overlay="0">
      <cx:tx>
        <cx:txData>
          <cx:v>Income Impact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b="1">
              <a:solidFill>
                <a:schemeClr val="tx1"/>
              </a:solidFill>
            </a:defRPr>
          </a:pPr>
          <a:r>
            <a:rPr lang="en-US" sz="1400" b="1" i="0" u="none" strike="noStrike" baseline="0">
              <a:solidFill>
                <a:schemeClr val="tx1"/>
              </a:solidFill>
              <a:latin typeface="Calibri" panose="020F0502020204030204"/>
            </a:rPr>
            <a:t>Income Impact</a:t>
          </a:r>
        </a:p>
      </cx:txPr>
    </cx:title>
    <cx:plotArea>
      <cx:plotAreaRegion>
        <cx:series layoutId="waterfall" uniqueId="{87C555C6-FE6B-4216-B722-C8635E5F9DF0}">
          <cx:dataPt idx="0">
            <cx:spPr>
              <a:solidFill>
                <a:srgbClr val="1F497D">
                  <a:lumMod val="75000"/>
                </a:srgbClr>
              </a:solidFill>
              <a:ln w="6350">
                <a:solidFill>
                  <a:sysClr val="windowText" lastClr="000000"/>
                </a:solidFill>
              </a:ln>
            </cx:spPr>
          </cx:dataPt>
          <cx:dataPt idx="1">
            <cx:spPr>
              <a:solidFill>
                <a:srgbClr val="009999"/>
              </a:solidFill>
              <a:ln w="6350">
                <a:solidFill>
                  <a:sysClr val="windowText" lastClr="000000"/>
                </a:solidFill>
              </a:ln>
            </cx:spPr>
          </cx:dataPt>
          <cx:dataPt idx="2">
            <cx:spPr>
              <a:solidFill>
                <a:srgbClr val="FFC000"/>
              </a:solidFill>
              <a:ln w="6350">
                <a:solidFill>
                  <a:sysClr val="windowText" lastClr="000000"/>
                </a:solidFill>
              </a:ln>
            </cx:spPr>
          </cx:dataPt>
          <cx:dataPt idx="3">
            <cx:spPr>
              <a:solidFill>
                <a:srgbClr val="FFFFFF">
                  <a:lumMod val="50000"/>
                </a:srgbClr>
              </a:solidFill>
              <a:ln w="6350">
                <a:solidFill>
                  <a:sysClr val="windowText" lastClr="000000"/>
                </a:solidFill>
              </a:ln>
            </cx:spPr>
          </cx:dataPt>
          <cx:dataLabels pos="outEnd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b="1">
                    <a:solidFill>
                      <a:schemeClr val="tx1"/>
                    </a:solidFill>
                  </a:defRPr>
                </a:pPr>
                <a:endParaRPr lang="en-US" sz="900" b="1" i="0" u="none" strike="noStrike" baseline="0">
                  <a:solidFill>
                    <a:schemeClr val="tx1"/>
                  </a:solidFill>
                  <a:latin typeface="Calibri" panose="020F0502020204030204"/>
                </a:endParaRPr>
              </a:p>
            </cx:txPr>
            <cx:visibility seriesName="0" categoryName="0" value="1"/>
            <cx:dataLabel idx="0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rgbClr val="002060"/>
                      </a:solidFill>
                    </a:defRPr>
                  </a:pPr>
                  <a:r>
                    <a:rPr lang="en-US" sz="900" b="1" i="0" u="none" strike="noStrike" baseline="0">
                      <a:solidFill>
                        <a:srgbClr val="002060"/>
                      </a:solidFill>
                      <a:latin typeface="Calibri" panose="020F0502020204030204"/>
                    </a:rPr>
                    <a:t> 21 512 </a:t>
                  </a:r>
                </a:p>
              </cx:txPr>
              <cx:visibility seriesName="0" categoryName="0" value="1"/>
            </cx:dataLabel>
            <cx:dataLabel idx="1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rgbClr val="009999"/>
                      </a:solidFill>
                    </a:defRPr>
                  </a:pPr>
                  <a:r>
                    <a:rPr lang="en-US" sz="900" b="1" i="0" u="none" strike="noStrike" baseline="0">
                      <a:solidFill>
                        <a:srgbClr val="009999"/>
                      </a:solidFill>
                      <a:latin typeface="Calibri" panose="020F0502020204030204"/>
                    </a:rPr>
                    <a:t> 12 567 </a:t>
                  </a:r>
                </a:p>
              </cx:txPr>
              <cx:visibility seriesName="0" categoryName="0" value="1"/>
            </cx:dataLabel>
            <cx:dataLabel idx="2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rgbClr val="FFC000"/>
                      </a:solidFill>
                    </a:defRPr>
                  </a:pPr>
                  <a:r>
                    <a:rPr lang="en-US" sz="900" b="1" i="0" u="none" strike="noStrike" baseline="0">
                      <a:solidFill>
                        <a:srgbClr val="FFC000"/>
                      </a:solidFill>
                      <a:latin typeface="Calibri" panose="020F0502020204030204"/>
                    </a:rPr>
                    <a:t> 18 351 </a:t>
                  </a:r>
                </a:p>
              </cx:txPr>
              <cx:visibility seriesName="0" categoryName="0" value="1"/>
            </cx:dataLabel>
            <cx:dataLabel idx="3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chemeClr val="tx1"/>
                      </a:solidFill>
                    </a:defRPr>
                  </a:pPr>
                  <a:r>
                    <a:rPr lang="en-US" sz="900" b="1" i="0" u="none" strike="noStrike" baseline="0">
                      <a:solidFill>
                        <a:schemeClr val="tx1"/>
                      </a:solidFill>
                      <a:latin typeface="Calibri" panose="020F0502020204030204"/>
                    </a:rPr>
                    <a:t> 52 430 </a:t>
                  </a:r>
                </a:p>
              </cx:txPr>
              <cx:visibility seriesName="0" categoryName="0" value="1"/>
            </cx:dataLabel>
          </cx:dataLabels>
          <cx:dataId val="0"/>
          <cx:layoutPr>
            <cx:subtotals/>
          </cx:layoutPr>
        </cx:series>
      </cx:plotAreaRegion>
      <cx:axis id="0">
        <cx:catScaling gapWidth="0.5"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pPr>
            <a:endParaRPr lang="en-ZA">
              <a:solidFill>
                <a:schemeClr val="tx1"/>
              </a:solidFill>
            </a:endParaRPr>
          </a:p>
        </cx:txPr>
      </cx:axis>
      <cx:axis id="1">
        <cx:valScaling/>
        <cx:title>
          <cx:tx>
            <cx:txData>
              <cx:v>R'millions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>
                  <a:solidFill>
                    <a:schemeClr val="tx1"/>
                  </a:solidFill>
                </a:defRPr>
              </a:pPr>
              <a:r>
                <a:rPr lang="en-US" sz="900" b="0" i="0" u="none" strike="noStrike" baseline="0">
                  <a:solidFill>
                    <a:schemeClr val="tx1"/>
                  </a:solidFill>
                  <a:latin typeface="Calibri" panose="020F0502020204030204"/>
                </a:rPr>
                <a:t>R'millions</a:t>
              </a:r>
            </a:p>
          </cx:txPr>
        </cx:title>
        <cx:majorGridlines>
          <cx:spPr>
            <a:ln w="3175">
              <a:solidFill>
                <a:schemeClr val="tx1"/>
              </a:solidFill>
              <a:prstDash val="dashDot"/>
            </a:ln>
          </cx:spPr>
        </cx:majorGridlines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pPr>
            <a:endParaRPr lang="en-ZA">
              <a:solidFill>
                <a:schemeClr val="tx1"/>
              </a:solidFill>
            </a:endParaRPr>
          </a:p>
        </cx:txPr>
      </cx:axis>
    </cx:plotArea>
  </cx:chart>
  <cx:spPr>
    <a:ln w="6350">
      <a:solidFill>
        <a:sysClr val="windowText" lastClr="000000"/>
      </a:solidFill>
    </a:ln>
  </cx:spPr>
</cx:chartSpace>
</file>

<file path=ppt/charts/chartEx4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'[ISA_Free State_2022_DPME Presentation_Energy.xlsx]Impact'!$V$2:$Y$2</cx:f>
        <cx:lvl ptCount="4">
          <cx:pt idx="0">Direct impact +</cx:pt>
          <cx:pt idx="1">Indirect impact +</cx:pt>
          <cx:pt idx="2">Induced impact =</cx:pt>
          <cx:pt idx="3">Total impact</cx:pt>
        </cx:lvl>
      </cx:strDim>
      <cx:numDim type="val">
        <cx:f dir="row">'[ISA_Free State_2022_DPME Presentation_Energy.xlsx]Impact'!$V$13:$Y$13</cx:f>
        <cx:lvl ptCount="4" formatCode="_-* # ##0_-;\-* # ##0_-;_-* &quot;-&quot;?_-;_-@_-">
          <cx:pt idx="0">3253.2091466278903</cx:pt>
          <cx:pt idx="1">2850.5445063573393</cx:pt>
          <cx:pt idx="2">3993.5272875696214</cx:pt>
          <cx:pt idx="3">10097.280940554852</cx:pt>
        </cx:lvl>
      </cx:numDim>
    </cx:data>
  </cx:chartData>
  <cx:chart>
    <cx:title pos="t" align="ctr" overlay="0">
      <cx:tx>
        <cx:txData>
          <cx:v>Tax Impact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b="1">
              <a:solidFill>
                <a:schemeClr val="tx1"/>
              </a:solidFill>
            </a:defRPr>
          </a:pPr>
          <a:r>
            <a:rPr lang="en-US" sz="1400" b="1" i="0" u="none" strike="noStrike" baseline="0">
              <a:solidFill>
                <a:schemeClr val="tx1"/>
              </a:solidFill>
              <a:latin typeface="Calibri" panose="020F0502020204030204"/>
            </a:rPr>
            <a:t>Tax Impact</a:t>
          </a:r>
        </a:p>
      </cx:txPr>
    </cx:title>
    <cx:plotArea>
      <cx:plotAreaRegion>
        <cx:series layoutId="waterfall" uniqueId="{FE0A1C3A-505F-4F99-8336-BF33882C8D92}">
          <cx:dataPt idx="0">
            <cx:spPr>
              <a:solidFill>
                <a:srgbClr val="1F497D">
                  <a:lumMod val="75000"/>
                </a:srgbClr>
              </a:solidFill>
              <a:ln w="3175">
                <a:solidFill>
                  <a:sysClr val="windowText" lastClr="000000"/>
                </a:solidFill>
              </a:ln>
            </cx:spPr>
          </cx:dataPt>
          <cx:dataPt idx="1">
            <cx:spPr>
              <a:solidFill>
                <a:srgbClr val="009999"/>
              </a:solidFill>
              <a:ln w="3175">
                <a:solidFill>
                  <a:sysClr val="windowText" lastClr="000000"/>
                </a:solidFill>
                <a:prstDash val="dashDot"/>
              </a:ln>
            </cx:spPr>
          </cx:dataPt>
          <cx:dataPt idx="2">
            <cx:spPr>
              <a:solidFill>
                <a:srgbClr val="FFC000"/>
              </a:solidFill>
              <a:ln w="6350">
                <a:solidFill>
                  <a:sysClr val="windowText" lastClr="000000"/>
                </a:solidFill>
              </a:ln>
            </cx:spPr>
          </cx:dataPt>
          <cx:dataPt idx="3">
            <cx:spPr>
              <a:solidFill>
                <a:srgbClr val="FFFFFF">
                  <a:lumMod val="50000"/>
                </a:srgbClr>
              </a:solidFill>
              <a:ln w="6350">
                <a:solidFill>
                  <a:sysClr val="windowText" lastClr="000000"/>
                </a:solidFill>
              </a:ln>
            </cx:spPr>
          </cx:dataPt>
          <cx:dataLabels pos="outEnd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b="1">
                    <a:solidFill>
                      <a:schemeClr val="tx1"/>
                    </a:solidFill>
                  </a:defRPr>
                </a:pPr>
                <a:endParaRPr lang="en-US" sz="900" b="1" i="0" u="none" strike="noStrike" baseline="0">
                  <a:solidFill>
                    <a:schemeClr val="tx1"/>
                  </a:solidFill>
                  <a:latin typeface="Calibri" panose="020F0502020204030204"/>
                </a:endParaRPr>
              </a:p>
            </cx:txPr>
            <cx:visibility seriesName="0" categoryName="0" value="1"/>
            <cx:dataLabel idx="1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rgbClr val="009999"/>
                      </a:solidFill>
                    </a:defRPr>
                  </a:pPr>
                  <a:r>
                    <a:rPr lang="en-US" sz="900" b="1" i="0" u="none" strike="noStrike" baseline="0">
                      <a:solidFill>
                        <a:srgbClr val="009999"/>
                      </a:solidFill>
                      <a:latin typeface="Calibri" panose="020F0502020204030204"/>
                    </a:rPr>
                    <a:t> 2 851 </a:t>
                  </a:r>
                </a:p>
              </cx:txPr>
              <cx:visibility seriesName="0" categoryName="0" value="1"/>
            </cx:dataLabel>
            <cx:dataLabel idx="2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rgbClr val="FCB43E"/>
                      </a:solidFill>
                    </a:defRPr>
                  </a:pPr>
                  <a:r>
                    <a:rPr lang="en-US" sz="900" b="1" i="0" u="none" strike="noStrike" baseline="0">
                      <a:solidFill>
                        <a:srgbClr val="FCB43E"/>
                      </a:solidFill>
                      <a:latin typeface="Calibri" panose="020F0502020204030204"/>
                    </a:rPr>
                    <a:t> 3 994 </a:t>
                  </a:r>
                </a:p>
              </cx:txPr>
              <cx:visibility seriesName="0" categoryName="0" value="1"/>
            </cx:dataLabel>
            <cx:dataLabel idx="3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chemeClr val="tx1"/>
                      </a:solidFill>
                    </a:defRPr>
                  </a:pPr>
                  <a:r>
                    <a:rPr lang="en-US" sz="900" b="1" i="0" u="none" strike="noStrike" baseline="0">
                      <a:solidFill>
                        <a:schemeClr val="tx1"/>
                      </a:solidFill>
                      <a:latin typeface="Calibri" panose="020F0502020204030204"/>
                    </a:rPr>
                    <a:t> 10 097 </a:t>
                  </a:r>
                </a:p>
              </cx:txPr>
              <cx:visibility seriesName="0" categoryName="0" value="1"/>
            </cx:dataLabel>
          </cx:dataLabels>
          <cx:dataId val="0"/>
          <cx:layoutPr>
            <cx:subtotals/>
          </cx:layoutPr>
        </cx:series>
      </cx:plotAreaRegion>
      <cx:axis id="0">
        <cx:catScaling gapWidth="0.5"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pPr>
            <a:endParaRPr lang="en-ZA">
              <a:solidFill>
                <a:schemeClr val="tx1"/>
              </a:solidFill>
            </a:endParaRPr>
          </a:p>
        </cx:txPr>
      </cx:axis>
      <cx:axis id="1">
        <cx:valScaling/>
        <cx:title>
          <cx:tx>
            <cx:txData>
              <cx:v>R'millions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>
                  <a:solidFill>
                    <a:schemeClr val="tx1"/>
                  </a:solidFill>
                </a:defRPr>
              </a:pPr>
              <a:r>
                <a:rPr lang="en-US" sz="900" b="0" i="0" u="none" strike="noStrike" baseline="0">
                  <a:solidFill>
                    <a:schemeClr val="tx1"/>
                  </a:solidFill>
                  <a:latin typeface="Calibri" panose="020F0502020204030204"/>
                </a:rPr>
                <a:t>R'millions</a:t>
              </a:r>
            </a:p>
          </cx:txPr>
        </cx:title>
        <cx:majorGridlines>
          <cx:spPr>
            <a:ln w="3175">
              <a:solidFill>
                <a:schemeClr val="tx1"/>
              </a:solidFill>
              <a:prstDash val="dashDot"/>
            </a:ln>
          </cx:spPr>
        </cx:majorGridlines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pPr>
            <a:endParaRPr lang="en-ZA">
              <a:solidFill>
                <a:schemeClr val="tx1"/>
              </a:solidFill>
            </a:endParaRPr>
          </a:p>
        </cx:txPr>
      </cx:axis>
    </cx:plotArea>
  </cx:chart>
  <cx:spPr>
    <a:ln>
      <a:solidFill>
        <a:schemeClr val="tx1"/>
      </a:solidFill>
    </a:ln>
  </cx:spPr>
</cx:chartSpace>
</file>

<file path=ppt/charts/chartEx5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Impact!$G$2:$J$2</cx:f>
        <cx:lvl ptCount="4">
          <cx:pt idx="0">Direct impact +</cx:pt>
          <cx:pt idx="1">Indirect impact +</cx:pt>
          <cx:pt idx="2">Induced impact =</cx:pt>
          <cx:pt idx="3">Total impact</cx:pt>
        </cx:lvl>
      </cx:strDim>
      <cx:numDim type="val">
        <cx:f dir="row">Impact!$G$13:$J$13</cx:f>
        <cx:lvl ptCount="4" formatCode="_-* # ##0_-;\-* # ##0_-;_-* &quot;-&quot;??_-;_-@_-">
          <cx:pt idx="0">8205.5062472914287</cx:pt>
          <cx:pt idx="1">6866.4793249444538</cx:pt>
          <cx:pt idx="2">7189.6518420139055</cx:pt>
          <cx:pt idx="3">22261.637414249788</cx:pt>
        </cx:lvl>
      </cx:numDim>
    </cx:data>
  </cx:chartData>
  <cx:chart>
    <cx:title pos="t" align="ctr" overlay="0">
      <cx:tx>
        <cx:txData>
          <cx:v>GVA Impact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b="1">
              <a:solidFill>
                <a:schemeClr val="tx1"/>
              </a:solidFill>
              <a:latin typeface="+mn-lt"/>
            </a:defRPr>
          </a:pPr>
          <a:r>
            <a:rPr lang="en-US" sz="1400" b="1" i="0" u="none" strike="noStrike" baseline="0">
              <a:solidFill>
                <a:schemeClr val="tx1"/>
              </a:solidFill>
              <a:latin typeface="+mn-lt"/>
            </a:rPr>
            <a:t>GVA Impact</a:t>
          </a:r>
        </a:p>
      </cx:txPr>
    </cx:title>
    <cx:plotArea>
      <cx:plotAreaRegion>
        <cx:series layoutId="waterfall" uniqueId="{4E52EC7A-7F3C-43B1-A7BE-1ABC15416B9B}">
          <cx:dataPt idx="0">
            <cx:spPr>
              <a:solidFill>
                <a:srgbClr val="1F497D">
                  <a:lumMod val="75000"/>
                </a:srgbClr>
              </a:solidFill>
              <a:ln w="6350">
                <a:solidFill>
                  <a:sysClr val="windowText" lastClr="000000"/>
                </a:solidFill>
              </a:ln>
            </cx:spPr>
          </cx:dataPt>
          <cx:dataPt idx="1">
            <cx:spPr>
              <a:solidFill>
                <a:srgbClr val="009999"/>
              </a:solidFill>
              <a:ln w="6350">
                <a:solidFill>
                  <a:sysClr val="windowText" lastClr="000000"/>
                </a:solidFill>
              </a:ln>
            </cx:spPr>
          </cx:dataPt>
          <cx:dataPt idx="2">
            <cx:spPr>
              <a:solidFill>
                <a:srgbClr val="FFC000"/>
              </a:solidFill>
              <a:ln w="6350">
                <a:solidFill>
                  <a:sysClr val="windowText" lastClr="000000"/>
                </a:solidFill>
              </a:ln>
            </cx:spPr>
          </cx:dataPt>
          <cx:dataPt idx="3">
            <cx:spPr>
              <a:solidFill>
                <a:srgbClr val="000000">
                  <a:lumMod val="50000"/>
                  <a:lumOff val="50000"/>
                </a:srgbClr>
              </a:solidFill>
              <a:ln w="6350">
                <a:solidFill>
                  <a:sysClr val="windowText" lastClr="000000"/>
                </a:solidFill>
              </a:ln>
            </cx:spPr>
          </cx:dataPt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b="0">
                    <a:solidFill>
                      <a:sysClr val="windowText" lastClr="000000">
                        <a:alpha val="88000"/>
                      </a:sysClr>
                    </a:solidFill>
                    <a:latin typeface="+mn-lt"/>
                  </a:defRPr>
                </a:pPr>
                <a:endParaRPr lang="en-US" sz="900" b="0" i="0" u="none" strike="noStrike" baseline="0">
                  <a:solidFill>
                    <a:sysClr val="windowText" lastClr="000000">
                      <a:alpha val="88000"/>
                    </a:sysClr>
                  </a:solidFill>
                  <a:latin typeface="+mn-lt"/>
                </a:endParaRPr>
              </a:p>
            </cx:txPr>
            <cx:dataLabel idx="0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ysClr val="windowText" lastClr="000000"/>
                      </a:solidFill>
                    </a:defRPr>
                  </a:pPr>
                  <a:r>
                    <a:rPr lang="en-US" sz="900" b="1" i="0" u="none" strike="noStrike" baseline="0">
                      <a:solidFill>
                        <a:sysClr val="windowText" lastClr="000000"/>
                      </a:solidFill>
                      <a:latin typeface="Calibri" panose="020F0502020204030204"/>
                    </a:rPr>
                    <a:t> 8 206 </a:t>
                  </a:r>
                </a:p>
              </cx:txPr>
            </cx:dataLabel>
            <cx:dataLabel idx="1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ysClr val="windowText" lastClr="000000"/>
                      </a:solidFill>
                    </a:defRPr>
                  </a:pPr>
                  <a:r>
                    <a:rPr lang="en-US" sz="900" b="1" i="0" u="none" strike="noStrike" baseline="0">
                      <a:solidFill>
                        <a:sysClr val="windowText" lastClr="000000"/>
                      </a:solidFill>
                      <a:latin typeface="Calibri" panose="020F0502020204030204"/>
                    </a:rPr>
                    <a:t> 6 866 </a:t>
                  </a:r>
                </a:p>
              </cx:txPr>
            </cx:dataLabel>
            <cx:dataLabel idx="2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ysClr val="windowText" lastClr="000000"/>
                      </a:solidFill>
                    </a:defRPr>
                  </a:pPr>
                  <a:r>
                    <a:rPr lang="en-US" sz="900" b="1" i="0" u="none" strike="noStrike" baseline="0">
                      <a:solidFill>
                        <a:sysClr val="windowText" lastClr="000000"/>
                      </a:solidFill>
                      <a:latin typeface="Calibri" panose="020F0502020204030204"/>
                    </a:rPr>
                    <a:t> 7 190 </a:t>
                  </a:r>
                </a:p>
              </cx:txPr>
            </cx:dataLabel>
            <cx:dataLabel idx="3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ysClr val="windowText" lastClr="000000"/>
                      </a:solidFill>
                    </a:defRPr>
                  </a:pPr>
                  <a:r>
                    <a:rPr lang="en-US" sz="900" b="1" i="0" u="none" strike="noStrike" baseline="0">
                      <a:solidFill>
                        <a:sysClr val="windowText" lastClr="000000"/>
                      </a:solidFill>
                      <a:latin typeface="Calibri" panose="020F0502020204030204"/>
                    </a:rPr>
                    <a:t> 22 262 </a:t>
                  </a:r>
                </a:p>
              </cx:txPr>
            </cx:dataLabel>
          </cx:dataLabels>
          <cx:dataId val="0"/>
          <cx:layoutPr>
            <cx:subtotals/>
          </cx:layoutPr>
        </cx:series>
      </cx:plotAreaRegion>
      <cx:axis id="0">
        <cx:catScaling gapWidth="0.5"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pPr>
            <a:endParaRPr lang="en-ZA">
              <a:solidFill>
                <a:schemeClr val="tx1"/>
              </a:solidFill>
              <a:latin typeface="+mn-lt"/>
            </a:endParaRPr>
          </a:p>
        </cx:txPr>
      </cx:axis>
      <cx:axis id="1">
        <cx:valScaling/>
        <cx:title>
          <cx:tx>
            <cx:txData>
              <cx:v>R'millions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>
                  <a:solidFill>
                    <a:schemeClr val="tx1"/>
                  </a:solidFill>
                  <a:latin typeface="+mn-lt"/>
                </a:defRPr>
              </a:pPr>
              <a:r>
                <a:rPr lang="en-US" sz="900" b="0" i="0" u="none" strike="noStrike" baseline="0">
                  <a:solidFill>
                    <a:schemeClr val="tx1"/>
                  </a:solidFill>
                  <a:latin typeface="+mn-lt"/>
                </a:rPr>
                <a:t>R'millions</a:t>
              </a:r>
            </a:p>
          </cx:txPr>
        </cx:title>
        <cx:majorGridlines>
          <cx:spPr>
            <a:ln w="3175">
              <a:solidFill>
                <a:schemeClr val="tx1"/>
              </a:solidFill>
              <a:prstDash val="dashDot"/>
            </a:ln>
          </cx:spPr>
        </cx:majorGridlines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pPr>
            <a:endParaRPr lang="en-ZA">
              <a:solidFill>
                <a:schemeClr val="tx1"/>
              </a:solidFill>
              <a:latin typeface="+mn-lt"/>
            </a:endParaRPr>
          </a:p>
        </cx:txPr>
      </cx:axis>
    </cx:plotArea>
  </cx:chart>
  <cx:spPr>
    <a:ln>
      <a:solidFill>
        <a:schemeClr val="tx1"/>
      </a:solidFill>
    </a:ln>
  </cx:spPr>
</cx:chartSpace>
</file>

<file path=ppt/charts/chartEx6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Impact!$L$2:$O$2</cx:f>
        <cx:lvl ptCount="4">
          <cx:pt idx="0">Direct impact +</cx:pt>
          <cx:pt idx="1">Indirect impact +</cx:pt>
          <cx:pt idx="2">Induced impact =</cx:pt>
          <cx:pt idx="3">Total impact</cx:pt>
        </cx:lvl>
      </cx:strDim>
      <cx:numDim type="val">
        <cx:f dir="row">Impact!$L$13:$O$13</cx:f>
        <cx:lvl ptCount="4" formatCode="_-* # ##0_-;\-* # ##0_-;_-* &quot;-&quot;??_-;_-@_-">
          <cx:pt idx="0">39002.024619608383</cx:pt>
          <cx:pt idx="1">17651.67708221326</cx:pt>
          <cx:pt idx="2">19739.745280773644</cx:pt>
          <cx:pt idx="3">76393.446982595284</cx:pt>
        </cx:lvl>
      </cx:numDim>
    </cx:data>
  </cx:chartData>
  <cx:chart>
    <cx:title pos="t" align="ctr" overlay="0">
      <cx:tx>
        <cx:txData>
          <cx:v>Employment Impact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b="1">
              <a:solidFill>
                <a:schemeClr val="tx1"/>
              </a:solidFill>
              <a:latin typeface="+mn-lt"/>
            </a:defRPr>
          </a:pPr>
          <a:r>
            <a:rPr lang="en-US" sz="1400" b="1" i="0" u="none" strike="noStrike" baseline="0">
              <a:solidFill>
                <a:schemeClr val="tx1"/>
              </a:solidFill>
              <a:latin typeface="+mn-lt"/>
            </a:rPr>
            <a:t>Employment Impact</a:t>
          </a:r>
        </a:p>
      </cx:txPr>
    </cx:title>
    <cx:plotArea>
      <cx:plotAreaRegion>
        <cx:series layoutId="waterfall" uniqueId="{3E754A2C-253B-44D0-8D99-37DA3FBD1025}">
          <cx:dataPt idx="0">
            <cx:spPr>
              <a:solidFill>
                <a:srgbClr val="1F497D">
                  <a:lumMod val="75000"/>
                </a:srgbClr>
              </a:solidFill>
              <a:ln w="6350">
                <a:solidFill>
                  <a:sysClr val="windowText" lastClr="000000"/>
                </a:solidFill>
              </a:ln>
            </cx:spPr>
          </cx:dataPt>
          <cx:dataPt idx="1">
            <cx:spPr>
              <a:solidFill>
                <a:srgbClr val="009999"/>
              </a:solidFill>
              <a:ln w="6350">
                <a:solidFill>
                  <a:sysClr val="windowText" lastClr="000000"/>
                </a:solidFill>
              </a:ln>
            </cx:spPr>
          </cx:dataPt>
          <cx:dataPt idx="2">
            <cx:spPr>
              <a:solidFill>
                <a:srgbClr val="FCB43E"/>
              </a:solidFill>
              <a:ln w="6350">
                <a:solidFill>
                  <a:sysClr val="windowText" lastClr="000000"/>
                </a:solidFill>
              </a:ln>
            </cx:spPr>
          </cx:dataPt>
          <cx:dataPt idx="3">
            <cx:spPr>
              <a:solidFill>
                <a:srgbClr val="000000">
                  <a:lumMod val="50000"/>
                  <a:lumOff val="50000"/>
                </a:srgbClr>
              </a:solidFill>
              <a:ln w="6350">
                <a:solidFill>
                  <a:sysClr val="windowText" lastClr="000000"/>
                </a:solidFill>
              </a:ln>
            </cx:spPr>
          </cx:dataPt>
          <cx:dataLabels pos="outEnd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b="1">
                    <a:solidFill>
                      <a:schemeClr val="bg2">
                        <a:alpha val="32000"/>
                      </a:schemeClr>
                    </a:solidFill>
                    <a:latin typeface="+mn-lt"/>
                  </a:defRPr>
                </a:pPr>
                <a:endParaRPr lang="en-US" sz="900" b="1" i="0" u="none" strike="noStrike" baseline="0">
                  <a:solidFill>
                    <a:schemeClr val="bg2">
                      <a:alpha val="32000"/>
                    </a:schemeClr>
                  </a:solidFill>
                  <a:latin typeface="+mn-lt"/>
                </a:endParaRPr>
              </a:p>
            </cx:txPr>
            <cx:visibility seriesName="0" categoryName="0" value="1"/>
            <cx:dataLabel idx="0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ysClr val="windowText" lastClr="000000"/>
                      </a:solidFill>
                    </a:defRPr>
                  </a:pPr>
                  <a:r>
                    <a:rPr lang="en-US" sz="900" b="1" i="0" u="none" strike="noStrike" baseline="0">
                      <a:solidFill>
                        <a:sysClr val="windowText" lastClr="000000"/>
                      </a:solidFill>
                      <a:latin typeface="Calibri" panose="020F0502020204030204"/>
                    </a:rPr>
                    <a:t> 39 002 </a:t>
                  </a:r>
                </a:p>
              </cx:txPr>
              <cx:visibility seriesName="0" categoryName="0" value="1"/>
            </cx:dataLabel>
            <cx:dataLabel idx="1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ysClr val="windowText" lastClr="000000"/>
                      </a:solidFill>
                    </a:defRPr>
                  </a:pPr>
                  <a:r>
                    <a:rPr lang="en-US" sz="900" b="1" i="0" u="none" strike="noStrike" baseline="0">
                      <a:solidFill>
                        <a:sysClr val="windowText" lastClr="000000"/>
                      </a:solidFill>
                      <a:latin typeface="Calibri" panose="020F0502020204030204"/>
                    </a:rPr>
                    <a:t> 17 652 </a:t>
                  </a:r>
                </a:p>
              </cx:txPr>
              <cx:visibility seriesName="0" categoryName="0" value="1"/>
            </cx:dataLabel>
            <cx:dataLabel idx="2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ysClr val="windowText" lastClr="000000"/>
                      </a:solidFill>
                    </a:defRPr>
                  </a:pPr>
                  <a:r>
                    <a:rPr lang="en-US" sz="900" b="1" i="0" u="none" strike="noStrike" baseline="0">
                      <a:solidFill>
                        <a:sysClr val="windowText" lastClr="000000"/>
                      </a:solidFill>
                      <a:latin typeface="Calibri" panose="020F0502020204030204"/>
                    </a:rPr>
                    <a:t> 19 740 </a:t>
                  </a:r>
                </a:p>
              </cx:txPr>
              <cx:visibility seriesName="0" categoryName="0" value="1"/>
            </cx:dataLabel>
            <cx:dataLabel idx="3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ysClr val="windowText" lastClr="000000"/>
                      </a:solidFill>
                    </a:defRPr>
                  </a:pPr>
                  <a:r>
                    <a:rPr lang="en-US" sz="900" b="1" i="0" u="none" strike="noStrike" baseline="0">
                      <a:solidFill>
                        <a:sysClr val="windowText" lastClr="000000"/>
                      </a:solidFill>
                      <a:latin typeface="Calibri" panose="020F0502020204030204"/>
                    </a:rPr>
                    <a:t> 76 393 </a:t>
                  </a:r>
                </a:p>
              </cx:txPr>
              <cx:visibility seriesName="0" categoryName="0" value="1"/>
            </cx:dataLabel>
          </cx:dataLabels>
          <cx:dataId val="0"/>
          <cx:layoutPr>
            <cx:subtotals/>
          </cx:layoutPr>
        </cx:series>
      </cx:plotAreaRegion>
      <cx:axis id="0">
        <cx:catScaling gapWidth="0.5"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pPr>
            <a:endParaRPr lang="en-ZA">
              <a:solidFill>
                <a:schemeClr val="tx1"/>
              </a:solidFill>
              <a:latin typeface="+mn-lt"/>
            </a:endParaRPr>
          </a:p>
        </cx:txPr>
      </cx:axis>
      <cx:axis id="1">
        <cx:valScaling/>
        <cx:title>
          <cx:tx>
            <cx:txData>
              <cx:v>Number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>
                  <a:solidFill>
                    <a:schemeClr val="tx1"/>
                  </a:solidFill>
                  <a:latin typeface="+mn-lt"/>
                </a:defRPr>
              </a:pPr>
              <a:r>
                <a:rPr lang="en-US" sz="900" b="0" i="0" u="none" strike="noStrike" baseline="0">
                  <a:solidFill>
                    <a:schemeClr val="tx1"/>
                  </a:solidFill>
                  <a:latin typeface="+mn-lt"/>
                </a:rPr>
                <a:t>Number</a:t>
              </a:r>
            </a:p>
          </cx:txPr>
        </cx:title>
        <cx:majorGridlines>
          <cx:spPr>
            <a:ln w="3175">
              <a:solidFill>
                <a:schemeClr val="tx1"/>
              </a:solidFill>
              <a:prstDash val="dashDot"/>
            </a:ln>
          </cx:spPr>
        </cx:majorGridlines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pPr>
            <a:endParaRPr lang="en-ZA">
              <a:solidFill>
                <a:schemeClr val="tx1"/>
              </a:solidFill>
              <a:latin typeface="+mn-lt"/>
            </a:endParaRPr>
          </a:p>
        </cx:txPr>
      </cx:axis>
    </cx:plotArea>
  </cx:chart>
  <cx:spPr>
    <a:solidFill>
      <a:schemeClr val="bg1"/>
    </a:solidFill>
    <a:ln>
      <a:solidFill>
        <a:schemeClr val="tx1"/>
      </a:solidFill>
    </a:ln>
  </cx:spPr>
</cx:chartSpace>
</file>

<file path=ppt/charts/chartEx7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'[ISA_Free State_2022_DPME Presentation_Human Settlements.xlsx]Impact'!$Q$2:$T$2</cx:f>
        <cx:lvl ptCount="4">
          <cx:pt idx="0">Direct impact +</cx:pt>
          <cx:pt idx="1">Indirect impact +</cx:pt>
          <cx:pt idx="2">Induced impact =</cx:pt>
          <cx:pt idx="3">Total impact</cx:pt>
        </cx:lvl>
      </cx:strDim>
      <cx:numDim type="val">
        <cx:f dir="row">'[ISA_Free State_2022_DPME Presentation_Human Settlements.xlsx]Impact'!$Q$13:$T$13</cx:f>
        <cx:lvl ptCount="4" formatCode="_-* # ##0_-;\-* # ##0_-;_-* &quot;-&quot;?_-;_-@_-">
          <cx:pt idx="0">4264.5150526908819</cx:pt>
          <cx:pt idx="1">2932.9841839636142</cx:pt>
          <cx:pt idx="2">3396.0729892556219</cx:pt>
          <cx:pt idx="3">10593.572225910117</cx:pt>
        </cx:lvl>
      </cx:numDim>
    </cx:data>
  </cx:chartData>
  <cx:chart>
    <cx:title pos="t" align="ctr" overlay="0">
      <cx:tx>
        <cx:txData>
          <cx:v>Income Impact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600" b="1">
              <a:solidFill>
                <a:schemeClr val="tx1"/>
              </a:solidFill>
            </a:defRPr>
          </a:pPr>
          <a:r>
            <a:rPr lang="en-US" sz="1600" b="1" i="0" u="none" strike="noStrike" baseline="0">
              <a:solidFill>
                <a:schemeClr val="tx1"/>
              </a:solidFill>
              <a:latin typeface="Calibri" panose="020F0502020204030204"/>
            </a:rPr>
            <a:t>Income Impact</a:t>
          </a:r>
        </a:p>
      </cx:txPr>
    </cx:title>
    <cx:plotArea>
      <cx:plotAreaRegion>
        <cx:series layoutId="waterfall" uniqueId="{87C555C6-FE6B-4216-B722-C8635E5F9DF0}">
          <cx:dataPt idx="0">
            <cx:spPr>
              <a:solidFill>
                <a:srgbClr val="1F497D">
                  <a:lumMod val="75000"/>
                </a:srgbClr>
              </a:solidFill>
              <a:ln w="6350">
                <a:solidFill>
                  <a:sysClr val="windowText" lastClr="000000"/>
                </a:solidFill>
              </a:ln>
            </cx:spPr>
          </cx:dataPt>
          <cx:dataPt idx="1">
            <cx:spPr>
              <a:solidFill>
                <a:srgbClr val="009999"/>
              </a:solidFill>
              <a:ln w="6350">
                <a:solidFill>
                  <a:sysClr val="windowText" lastClr="000000"/>
                </a:solidFill>
              </a:ln>
            </cx:spPr>
          </cx:dataPt>
          <cx:dataPt idx="2">
            <cx:spPr>
              <a:solidFill>
                <a:srgbClr val="FFC000"/>
              </a:solidFill>
              <a:ln w="6350">
                <a:solidFill>
                  <a:sysClr val="windowText" lastClr="000000"/>
                </a:solidFill>
              </a:ln>
            </cx:spPr>
          </cx:dataPt>
          <cx:dataPt idx="3">
            <cx:spPr>
              <a:solidFill>
                <a:srgbClr val="FFFFFF">
                  <a:lumMod val="50000"/>
                </a:srgbClr>
              </a:solidFill>
              <a:ln w="6350">
                <a:solidFill>
                  <a:sysClr val="windowText" lastClr="000000"/>
                </a:solidFill>
              </a:ln>
            </cx:spPr>
          </cx:dataPt>
          <cx:dataLabels pos="outEnd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b="1">
                    <a:solidFill>
                      <a:schemeClr val="tx1"/>
                    </a:solidFill>
                  </a:defRPr>
                </a:pPr>
                <a:endParaRPr lang="en-US" sz="900" b="1" i="0" u="none" strike="noStrike" baseline="0">
                  <a:solidFill>
                    <a:schemeClr val="tx1"/>
                  </a:solidFill>
                  <a:latin typeface="Calibri" panose="020F0502020204030204"/>
                </a:endParaRPr>
              </a:p>
            </cx:txPr>
            <cx:visibility seriesName="0" categoryName="0" value="1"/>
            <cx:dataLabel idx="0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b="1">
                      <a:solidFill>
                        <a:schemeClr val="tx1"/>
                      </a:solidFill>
                    </a:defRPr>
                  </a:pPr>
                  <a:r>
                    <a:rPr lang="en-US" sz="900" b="1" i="0" u="none" strike="noStrike" baseline="0">
                      <a:solidFill>
                        <a:schemeClr val="tx1"/>
                      </a:solidFill>
                      <a:latin typeface="Calibri" panose="020F0502020204030204"/>
                    </a:rPr>
                    <a:t> 4 265 </a:t>
                  </a:r>
                </a:p>
              </cx:txPr>
              <cx:visibility seriesName="0" categoryName="0" value="1"/>
            </cx:dataLabel>
            <cx:dataLabel idx="1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rgbClr val="009999"/>
                      </a:solidFill>
                    </a:defRPr>
                  </a:pPr>
                  <a:r>
                    <a:rPr lang="en-US" sz="900" b="1" i="0" u="none" strike="noStrike" baseline="0">
                      <a:solidFill>
                        <a:srgbClr val="009999"/>
                      </a:solidFill>
                      <a:latin typeface="Calibri" panose="020F0502020204030204"/>
                    </a:rPr>
                    <a:t> 2 933 </a:t>
                  </a:r>
                </a:p>
              </cx:txPr>
              <cx:visibility seriesName="0" categoryName="0" value="1"/>
            </cx:dataLabel>
            <cx:dataLabel idx="2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rgbClr val="FCB43E"/>
                      </a:solidFill>
                    </a:defRPr>
                  </a:pPr>
                  <a:r>
                    <a:rPr lang="en-US" sz="900" b="1" i="0" u="none" strike="noStrike" baseline="0">
                      <a:solidFill>
                        <a:srgbClr val="FCB43E"/>
                      </a:solidFill>
                      <a:latin typeface="Calibri" panose="020F0502020204030204"/>
                    </a:rPr>
                    <a:t> 3 396 </a:t>
                  </a:r>
                </a:p>
              </cx:txPr>
              <cx:visibility seriesName="0" categoryName="0" value="1"/>
            </cx:dataLabel>
            <cx:dataLabel idx="3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chemeClr val="tx1"/>
                      </a:solidFill>
                    </a:defRPr>
                  </a:pPr>
                  <a:r>
                    <a:rPr lang="en-US" sz="900" b="1" i="0" u="none" strike="noStrike" baseline="0">
                      <a:solidFill>
                        <a:schemeClr val="tx1"/>
                      </a:solidFill>
                      <a:latin typeface="Calibri" panose="020F0502020204030204"/>
                    </a:rPr>
                    <a:t> 10 594 </a:t>
                  </a:r>
                </a:p>
              </cx:txPr>
              <cx:visibility seriesName="0" categoryName="0" value="1"/>
            </cx:dataLabel>
          </cx:dataLabels>
          <cx:dataId val="0"/>
          <cx:layoutPr>
            <cx:subtotals/>
          </cx:layoutPr>
        </cx:series>
      </cx:plotAreaRegion>
      <cx:axis id="0">
        <cx:catScaling gapWidth="0.5"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pPr>
            <a:endParaRPr lang="en-ZA">
              <a:solidFill>
                <a:schemeClr val="tx1"/>
              </a:solidFill>
            </a:endParaRPr>
          </a:p>
        </cx:txPr>
      </cx:axis>
      <cx:axis id="1">
        <cx:valScaling/>
        <cx:title>
          <cx:tx>
            <cx:txData>
              <cx:v>R'millions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>
                  <a:solidFill>
                    <a:schemeClr val="tx1"/>
                  </a:solidFill>
                </a:defRPr>
              </a:pPr>
              <a:r>
                <a:rPr lang="en-US" sz="900" b="0" i="0" u="none" strike="noStrike" baseline="0">
                  <a:solidFill>
                    <a:schemeClr val="tx1"/>
                  </a:solidFill>
                  <a:latin typeface="Calibri" panose="020F0502020204030204"/>
                </a:rPr>
                <a:t>R'millions</a:t>
              </a:r>
            </a:p>
          </cx:txPr>
        </cx:title>
        <cx:majorGridlines>
          <cx:spPr>
            <a:ln w="3175">
              <a:solidFill>
                <a:schemeClr val="tx1"/>
              </a:solidFill>
              <a:prstDash val="dashDot"/>
            </a:ln>
          </cx:spPr>
        </cx:majorGridlines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pPr>
            <a:endParaRPr lang="en-ZA">
              <a:solidFill>
                <a:schemeClr val="tx1"/>
              </a:solidFill>
            </a:endParaRPr>
          </a:p>
        </cx:txPr>
      </cx:axis>
    </cx:plotArea>
  </cx:chart>
  <cx:spPr>
    <a:ln w="6350">
      <a:solidFill>
        <a:schemeClr val="tx1"/>
      </a:solidFill>
    </a:ln>
  </cx:spPr>
</cx:chartSpace>
</file>

<file path=ppt/charts/chartEx8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'[ISA_Free State_2022_DPME Presentation_Human Settlements.xlsx]Impact'!$V$2:$Y$2</cx:f>
        <cx:lvl ptCount="4">
          <cx:pt idx="0">Direct impact +</cx:pt>
          <cx:pt idx="1">Indirect impact +</cx:pt>
          <cx:pt idx="2">Induced impact =</cx:pt>
          <cx:pt idx="3">Total impact</cx:pt>
        </cx:lvl>
      </cx:strDim>
      <cx:numDim type="val">
        <cx:f dir="row">'[ISA_Free State_2022_DPME Presentation_Human Settlements.xlsx]Impact'!$V$13:$Y$13</cx:f>
        <cx:lvl ptCount="4" formatCode="_-* # ##0_-;\-* # ##0_-;_-* &quot;-&quot;?_-;_-@_-">
          <cx:pt idx="0">1145.466298025478</cx:pt>
          <cx:pt idx="1">758.34396529087064</cx:pt>
          <cx:pt idx="2">739.04739618112819</cx:pt>
          <cx:pt idx="3">2642.857659497477</cx:pt>
        </cx:lvl>
      </cx:numDim>
    </cx:data>
  </cx:chartData>
  <cx:chart>
    <cx:title pos="t" align="ctr" overlay="0">
      <cx:tx>
        <cx:txData>
          <cx:v>Tax Impact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600" b="1">
              <a:solidFill>
                <a:schemeClr val="tx1"/>
              </a:solidFill>
            </a:defRPr>
          </a:pPr>
          <a:r>
            <a:rPr lang="en-US" sz="1600" b="1" i="0" u="none" strike="noStrike" baseline="0">
              <a:solidFill>
                <a:schemeClr val="tx1"/>
              </a:solidFill>
              <a:latin typeface="Calibri" panose="020F0502020204030204"/>
            </a:rPr>
            <a:t>Tax Impact</a:t>
          </a:r>
        </a:p>
      </cx:txPr>
    </cx:title>
    <cx:plotArea>
      <cx:plotAreaRegion>
        <cx:series layoutId="waterfall" uniqueId="{FE0A1C3A-505F-4F99-8336-BF33882C8D92}">
          <cx:dataPt idx="0">
            <cx:spPr>
              <a:solidFill>
                <a:srgbClr val="1F497D">
                  <a:lumMod val="75000"/>
                </a:srgbClr>
              </a:solidFill>
              <a:ln w="3175">
                <a:solidFill>
                  <a:sysClr val="windowText" lastClr="000000"/>
                </a:solidFill>
              </a:ln>
            </cx:spPr>
          </cx:dataPt>
          <cx:dataPt idx="1">
            <cx:spPr>
              <a:solidFill>
                <a:srgbClr val="009999"/>
              </a:solidFill>
              <a:ln w="3175">
                <a:solidFill>
                  <a:sysClr val="windowText" lastClr="000000"/>
                </a:solidFill>
                <a:prstDash val="dashDot"/>
              </a:ln>
            </cx:spPr>
          </cx:dataPt>
          <cx:dataPt idx="2">
            <cx:spPr>
              <a:solidFill>
                <a:srgbClr val="FFC000"/>
              </a:solidFill>
              <a:ln w="6350">
                <a:solidFill>
                  <a:sysClr val="windowText" lastClr="000000"/>
                </a:solidFill>
              </a:ln>
            </cx:spPr>
          </cx:dataPt>
          <cx:dataPt idx="3">
            <cx:spPr>
              <a:solidFill>
                <a:srgbClr val="FFFFFF">
                  <a:lumMod val="50000"/>
                </a:srgbClr>
              </a:solidFill>
              <a:ln w="6350">
                <a:solidFill>
                  <a:sysClr val="windowText" lastClr="000000"/>
                </a:solidFill>
              </a:ln>
            </cx:spPr>
          </cx:dataPt>
          <cx:dataLabels pos="outEnd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b="1">
                    <a:solidFill>
                      <a:schemeClr val="tx1"/>
                    </a:solidFill>
                  </a:defRPr>
                </a:pPr>
                <a:endParaRPr lang="en-US" sz="900" b="1" i="0" u="none" strike="noStrike" baseline="0">
                  <a:solidFill>
                    <a:schemeClr val="tx1"/>
                  </a:solidFill>
                  <a:latin typeface="Calibri" panose="020F0502020204030204"/>
                </a:endParaRPr>
              </a:p>
            </cx:txPr>
            <cx:visibility seriesName="0" categoryName="0" value="1"/>
            <cx:dataLabel idx="1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rgbClr val="009999"/>
                      </a:solidFill>
                    </a:defRPr>
                  </a:pPr>
                  <a:r>
                    <a:rPr lang="en-US" sz="900" b="1" i="0" u="none" strike="noStrike" baseline="0">
                      <a:solidFill>
                        <a:srgbClr val="009999"/>
                      </a:solidFill>
                      <a:latin typeface="Calibri" panose="020F0502020204030204"/>
                    </a:rPr>
                    <a:t>  758 </a:t>
                  </a:r>
                </a:p>
              </cx:txPr>
              <cx:visibility seriesName="0" categoryName="0" value="1"/>
            </cx:dataLabel>
            <cx:dataLabel idx="2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>
                      <a:solidFill>
                        <a:srgbClr val="FCB43E"/>
                      </a:solidFill>
                    </a:defRPr>
                  </a:pPr>
                  <a:r>
                    <a:rPr lang="en-US" sz="900" b="1" i="0" u="none" strike="noStrike" baseline="0">
                      <a:solidFill>
                        <a:srgbClr val="FCB43E"/>
                      </a:solidFill>
                      <a:latin typeface="Calibri" panose="020F0502020204030204"/>
                    </a:rPr>
                    <a:t>  739 </a:t>
                  </a:r>
                </a:p>
              </cx:txPr>
              <cx:visibility seriesName="0" categoryName="0" value="1"/>
            </cx:dataLabel>
          </cx:dataLabels>
          <cx:dataId val="0"/>
          <cx:layoutPr>
            <cx:subtotals/>
          </cx:layoutPr>
        </cx:series>
      </cx:plotAreaRegion>
      <cx:axis id="0">
        <cx:catScaling gapWidth="0.5"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pPr>
            <a:endParaRPr lang="en-ZA">
              <a:solidFill>
                <a:schemeClr val="tx1"/>
              </a:solidFill>
            </a:endParaRPr>
          </a:p>
        </cx:txPr>
      </cx:axis>
      <cx:axis id="1">
        <cx:valScaling/>
        <cx:title>
          <cx:tx>
            <cx:txData>
              <cx:v>R'millions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>
                  <a:solidFill>
                    <a:schemeClr val="tx1"/>
                  </a:solidFill>
                </a:defRPr>
              </a:pPr>
              <a:r>
                <a:rPr lang="en-US" sz="900" b="0" i="0" u="none" strike="noStrike" baseline="0">
                  <a:solidFill>
                    <a:schemeClr val="tx1"/>
                  </a:solidFill>
                  <a:latin typeface="Calibri" panose="020F0502020204030204"/>
                </a:rPr>
                <a:t>R'millions</a:t>
              </a:r>
            </a:p>
          </cx:txPr>
        </cx:title>
        <cx:majorGridlines>
          <cx:spPr>
            <a:ln w="3175">
              <a:solidFill>
                <a:schemeClr val="tx1"/>
              </a:solidFill>
              <a:prstDash val="dashDot"/>
            </a:ln>
          </cx:spPr>
        </cx:majorGridlines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pPr>
            <a:endParaRPr lang="en-ZA">
              <a:solidFill>
                <a:schemeClr val="tx1"/>
              </a:solidFill>
            </a:endParaRPr>
          </a:p>
        </cx:txPr>
      </cx:axis>
    </cx:plotArea>
  </cx:chart>
  <cx:spPr>
    <a:ln w="6350">
      <a:solidFill>
        <a:schemeClr val="tx1"/>
      </a:solidFill>
    </a:ln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7C417-6984-4B79-94BF-C76491ABBA48}" type="datetimeFigureOut">
              <a:rPr lang="en-ZA" smtClean="0"/>
              <a:t>2024/02/26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B3CC0-CEC8-4167-9CA5-06F56CA873A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23857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B3CC0-CEC8-4167-9CA5-06F56CA873A3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81880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2CAE82-7B89-4B41-A067-374584F0D73A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94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ZA" sz="1200" b="1">
                <a:latin typeface="Arial" panose="020B0604020202020204" pitchFamily="34" charset="0"/>
                <a:cs typeface="Arial" panose="020B0604020202020204" pitchFamily="34" charset="0"/>
              </a:rPr>
              <a:t>Household consumption </a:t>
            </a:r>
            <a:r>
              <a:rPr lang="en-ZA" sz="1200">
                <a:latin typeface="Arial" panose="020B0604020202020204" pitchFamily="34" charset="0"/>
                <a:cs typeface="Arial" panose="020B0604020202020204" pitchFamily="34" charset="0"/>
              </a:rPr>
              <a:t>in South Africa and Free State province has </a:t>
            </a:r>
            <a:r>
              <a:rPr lang="en-ZA" sz="1200" b="1">
                <a:latin typeface="Arial" panose="020B0604020202020204" pitchFamily="34" charset="0"/>
                <a:cs typeface="Arial" panose="020B0604020202020204" pitchFamily="34" charset="0"/>
              </a:rPr>
              <a:t>increased significantly </a:t>
            </a:r>
            <a:r>
              <a:rPr lang="en-ZA" sz="1200">
                <a:latin typeface="Arial" panose="020B0604020202020204" pitchFamily="34" charset="0"/>
                <a:cs typeface="Arial" panose="020B0604020202020204" pitchFamily="34" charset="0"/>
              </a:rPr>
              <a:t>in the last decade, with </a:t>
            </a:r>
            <a:r>
              <a:rPr lang="en-ZA" sz="1200" b="1">
                <a:latin typeface="Arial" panose="020B0604020202020204" pitchFamily="34" charset="0"/>
                <a:cs typeface="Arial" panose="020B0604020202020204" pitchFamily="34" charset="0"/>
              </a:rPr>
              <a:t>Free State contributing about 5,4% on average </a:t>
            </a:r>
            <a:r>
              <a:rPr lang="en-ZA" sz="1200">
                <a:latin typeface="Arial" panose="020B0604020202020204" pitchFamily="34" charset="0"/>
                <a:cs typeface="Arial" panose="020B0604020202020204" pitchFamily="34" charset="0"/>
              </a:rPr>
              <a:t>to the national total.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ZA" sz="1200">
                <a:latin typeface="Arial" panose="020B0604020202020204" pitchFamily="34" charset="0"/>
                <a:cs typeface="Arial" panose="020B0604020202020204" pitchFamily="34" charset="0"/>
              </a:rPr>
              <a:t>In 2022, most of the disposable income was used for </a:t>
            </a:r>
            <a:r>
              <a:rPr lang="en-ZA" sz="1200" b="1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r>
              <a:rPr lang="en-ZA" sz="1200">
                <a:latin typeface="Arial" panose="020B0604020202020204" pitchFamily="34" charset="0"/>
                <a:cs typeface="Arial" panose="020B0604020202020204" pitchFamily="34" charset="0"/>
              </a:rPr>
              <a:t> (50% for SA and about 47% for the province). These services include rent, transportation and recreation, among others.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ZA" sz="1200">
                <a:latin typeface="Arial" panose="020B0604020202020204" pitchFamily="34" charset="0"/>
                <a:cs typeface="Arial" panose="020B0604020202020204" pitchFamily="34" charset="0"/>
              </a:rPr>
              <a:t>Households spent over a third of their income on non-durable goods in the nation and Free State, followed by non-durable goods. </a:t>
            </a:r>
          </a:p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B3CC0-CEC8-4167-9CA5-06F56CA873A3}" type="slidenum">
              <a:rPr lang="en-ZA" smtClean="0"/>
              <a:t>22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38569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>
          <a:extLst>
            <a:ext uri="{FF2B5EF4-FFF2-40B4-BE49-F238E27FC236}">
              <a16:creationId xmlns:a16="http://schemas.microsoft.com/office/drawing/2014/main" id="{83382F28-EDD0-6C97-9A95-E900A545B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8:notes">
            <a:extLst>
              <a:ext uri="{FF2B5EF4-FFF2-40B4-BE49-F238E27FC236}">
                <a16:creationId xmlns:a16="http://schemas.microsoft.com/office/drawing/2014/main" id="{71AE2CC9-AE7D-A3BD-3D2A-45A00C14E3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18:notes">
            <a:extLst>
              <a:ext uri="{FF2B5EF4-FFF2-40B4-BE49-F238E27FC236}">
                <a16:creationId xmlns:a16="http://schemas.microsoft.com/office/drawing/2014/main" id="{90AB4766-C5E9-FF87-A883-9943A23069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6549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>
          <a:extLst>
            <a:ext uri="{FF2B5EF4-FFF2-40B4-BE49-F238E27FC236}">
              <a16:creationId xmlns:a16="http://schemas.microsoft.com/office/drawing/2014/main" id="{69E5A5E5-6693-CC08-C201-64EB1FAD6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8:notes">
            <a:extLst>
              <a:ext uri="{FF2B5EF4-FFF2-40B4-BE49-F238E27FC236}">
                <a16:creationId xmlns:a16="http://schemas.microsoft.com/office/drawing/2014/main" id="{B9321504-D59E-E32C-B8FC-A88ACD0F19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18:notes">
            <a:extLst>
              <a:ext uri="{FF2B5EF4-FFF2-40B4-BE49-F238E27FC236}">
                <a16:creationId xmlns:a16="http://schemas.microsoft.com/office/drawing/2014/main" id="{F406A10D-2803-1955-96FE-8144BA852C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5296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C8FFF-C9C2-F84B-9B01-87C5ED459F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EB172D-D737-AD4E-81B7-478679DFEA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8B9E8B-3768-CB4A-8F0C-3C619273C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BB0F-C8B4-3E4E-B59E-734ECA631B29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F5B88-789A-9044-9C19-9DB29BD4B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438DF-99A1-AE47-B7CC-9E9A886CC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521D-9DB4-BE48-B91A-D5757CF634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793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47230-9E79-2043-A086-0BA2F234B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94DEBB-C0EA-E14B-B5F0-22ECA7277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FE27C-ED31-0246-B05F-39D9BA27C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BB0F-C8B4-3E4E-B59E-734ECA631B29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5E8C8-7D29-0F45-B8D6-76EF65496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E2370-A474-C448-9F96-661EDB3F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521D-9DB4-BE48-B91A-D5757CF634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870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F0B8DD-4037-1D4A-989B-8F601A744A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28A81B-4438-9446-AA67-8D2B43F1A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D806D-36DF-2848-8682-6DFA20B10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BB0F-C8B4-3E4E-B59E-734ECA631B29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0E04C-299C-3744-9F15-8AE16F80E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D6076-8A41-1644-9199-C9CC7AB53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521D-9DB4-BE48-B91A-D5757CF634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756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6208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2753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0464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7029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9086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4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4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69574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243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5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3161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1E58-C8FF-1A44-9AB5-E256990B6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9157C-CE67-3F4C-BDEA-5AE43756C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3977-D790-9E4D-99B3-3827278E5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BB0F-C8B4-3E4E-B59E-734ECA631B29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52C42-E84B-8947-B4AE-F31DD68ED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5E0EC-6BC2-8249-B37A-B5A649B65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521D-9DB4-BE48-B91A-D5757CF634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344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5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6667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4726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4303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7254D-81BC-4B4B-BE5A-9352FC425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A36DF-4C4A-A04B-8F88-C038D9D46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78218-CAF9-3946-B2C2-AE332C2A4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BB0F-C8B4-3E4E-B59E-734ECA631B29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B88D2-40D8-4B4B-809A-8D08CEC53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6079B-45ED-1F44-A6FA-11ACEE036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521D-9DB4-BE48-B91A-D5757CF634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083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982BC-000C-0442-95AC-FE19049CD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CF9AE-4D86-DF46-854F-9FE8A0682C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F5EB9-2E61-514F-8EC7-CF609808D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7E9DD5-4352-0C4F-A682-33252F6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BB0F-C8B4-3E4E-B59E-734ECA631B29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F77ED-AAD7-8249-B314-6F4C04C5A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E91244-1D97-A441-937C-C63323261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521D-9DB4-BE48-B91A-D5757CF634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840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7C4E1-B052-4F40-973E-CA147FF68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158A-0604-1247-99E5-81710F4B9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26B419-A43C-F049-9A74-E920144CF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C90FE6-7535-5946-804A-08F0CBF7AE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471EFC-7928-E146-95B6-4E29F1F08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3FDF07-D363-2043-BA6A-2C679643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BB0F-C8B4-3E4E-B59E-734ECA631B29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C6C77C-6E29-B645-9EAF-C594597C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764E0C-2608-F84E-9CDC-C0AB3E406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521D-9DB4-BE48-B91A-D5757CF634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666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E4111-A5F6-6C4C-8017-184D53958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4EAED-02DE-3E48-AAAB-BB996E536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BB0F-C8B4-3E4E-B59E-734ECA631B29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FFC641-07CE-DC40-8681-EBBDC7B8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172F1D-D436-FD4F-BB24-DDBE729E5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521D-9DB4-BE48-B91A-D5757CF634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850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891D78-CEE3-864D-B427-744872369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BB0F-C8B4-3E4E-B59E-734ECA631B29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4B6131-35AC-8A48-9EDC-0E4D24DDF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65229-4A59-8841-81A2-8AB4BB08F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521D-9DB4-BE48-B91A-D5757CF634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694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D7184-067B-CD4D-84AF-8CB7092F0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0DE5A-7269-8943-8D89-6B045DCB2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C34070-1F0F-1C4E-A3A0-E64C6C166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62A1FB-663F-2A4B-B877-09068DE1A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BB0F-C8B4-3E4E-B59E-734ECA631B29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AC7594-BF0C-DB46-B290-F7C4E0AB2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92E9FA-0010-BA40-9E2A-D1F651662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521D-9DB4-BE48-B91A-D5757CF634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47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F8C85-20C9-2741-A47E-82465AF50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ED3B94-A7A1-6941-B3CA-FEE6F2B200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5BB805-1D83-AD40-829B-1005447259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E10831-A74B-FD4A-AAB5-BFA98513A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BB0F-C8B4-3E4E-B59E-734ECA631B29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040E56-CD23-A24C-A124-D203C188B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10BE7B-69B1-9647-BC2F-D4041C63D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B521D-9DB4-BE48-B91A-D5757CF634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919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74E8CC-4257-514D-BBFA-1444C1505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233CF9-A20D-2243-9B79-2A6AAEF43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21863-0C94-4A43-B9DE-F2A1DA900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4BB0F-C8B4-3E4E-B59E-734ECA631B29}" type="datetimeFigureOut">
              <a:rPr lang="en-GB" smtClean="0"/>
              <a:t>26/02/2024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5E578-7467-D44F-9F12-982480F8E7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76A91-1657-5942-BF15-5CA614CD02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B521D-9DB4-BE48-B91A-D5757CF634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4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87705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14/relationships/chartEx" Target="../charts/chartEx3.xml"/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microsoft.com/office/2014/relationships/chartEx" Target="../charts/chartEx2.xml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14/relationships/chartEx" Target="../charts/chartEx4.xml"/><Relationship Id="rId4" Type="http://schemas.microsoft.com/office/2014/relationships/chartEx" Target="../charts/chartEx1.xml"/><Relationship Id="rId9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14/relationships/chartEx" Target="../charts/chartEx7.xml"/><Relationship Id="rId3" Type="http://schemas.openxmlformats.org/officeDocument/2006/relationships/image" Target="../media/image1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microsoft.com/office/2014/relationships/chartEx" Target="../charts/chartEx6.xml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microsoft.com/office/2014/relationships/chartEx" Target="../charts/chartEx8.xml"/><Relationship Id="rId4" Type="http://schemas.microsoft.com/office/2014/relationships/chartEx" Target="../charts/chartEx5.xml"/><Relationship Id="rId9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19F63D-D3E7-7041-A0F6-87BD13CBD143}"/>
              </a:ext>
            </a:extLst>
          </p:cNvPr>
          <p:cNvSpPr txBox="1"/>
          <p:nvPr/>
        </p:nvSpPr>
        <p:spPr>
          <a:xfrm>
            <a:off x="0" y="3056917"/>
            <a:ext cx="121920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State Investment Conference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 Investment Opportunities in the Free State Province</a:t>
            </a:r>
            <a:endParaRPr lang="en-GB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By: Dr Hubert Joynt (PhD, </a:t>
            </a:r>
            <a:r>
              <a:rPr lang="en-GB" sz="2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D.Com</a:t>
            </a:r>
            <a:r>
              <a:rPr lang="en-GB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18011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4387B0-378C-6E88-0F4B-EE569D769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D6697B-16A9-15A4-D800-C9FFD23EF1DB}"/>
              </a:ext>
            </a:extLst>
          </p:cNvPr>
          <p:cNvSpPr txBox="1"/>
          <p:nvPr/>
        </p:nvSpPr>
        <p:spPr>
          <a:xfrm>
            <a:off x="2228145" y="244613"/>
            <a:ext cx="8450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B2F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B2F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FREE STATE AND FS DISTRICTS GROWTH PERFORMANCE INDEX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0E0726-3F8B-E1D3-D709-B131600E021F}"/>
              </a:ext>
            </a:extLst>
          </p:cNvPr>
          <p:cNvSpPr txBox="1"/>
          <p:nvPr/>
        </p:nvSpPr>
        <p:spPr>
          <a:xfrm>
            <a:off x="177761" y="5035814"/>
            <a:ext cx="1183647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Performance Index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provides an indication of the growth in a certain sector in the economy relative to the growth attained in the same sector in the provincial economy. An index larger than 100 indicates a </a:t>
            </a:r>
            <a:r>
              <a:rPr lang="en-US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leading sector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marR="0" lvl="0" indent="-28575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Free State has a growth opportunity in </a:t>
            </a:r>
            <a:r>
              <a:rPr lang="en-US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 and electricity, gas and water industries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653844-FB91-BC75-7742-1765122B0994}"/>
              </a:ext>
            </a:extLst>
          </p:cNvPr>
          <p:cNvSpPr txBox="1"/>
          <p:nvPr/>
        </p:nvSpPr>
        <p:spPr>
          <a:xfrm>
            <a:off x="177761" y="4762148"/>
            <a:ext cx="32226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Source: Infrastructure South Africa and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Quantec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6413169-835B-DEF2-F5D9-54B90D5ACE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387171"/>
              </p:ext>
            </p:extLst>
          </p:nvPr>
        </p:nvGraphicFramePr>
        <p:xfrm>
          <a:off x="177760" y="1128088"/>
          <a:ext cx="11836479" cy="3634062"/>
        </p:xfrm>
        <a:graphic>
          <a:graphicData uri="http://schemas.openxmlformats.org/drawingml/2006/table">
            <a:tbl>
              <a:tblPr/>
              <a:tblGrid>
                <a:gridCol w="3096115">
                  <a:extLst>
                    <a:ext uri="{9D8B030D-6E8A-4147-A177-3AD203B41FA5}">
                      <a16:colId xmlns:a16="http://schemas.microsoft.com/office/drawing/2014/main" val="3380922278"/>
                    </a:ext>
                  </a:extLst>
                </a:gridCol>
                <a:gridCol w="1342564">
                  <a:extLst>
                    <a:ext uri="{9D8B030D-6E8A-4147-A177-3AD203B41FA5}">
                      <a16:colId xmlns:a16="http://schemas.microsoft.com/office/drawing/2014/main" val="711260191"/>
                    </a:ext>
                  </a:extLst>
                </a:gridCol>
                <a:gridCol w="1479560">
                  <a:extLst>
                    <a:ext uri="{9D8B030D-6E8A-4147-A177-3AD203B41FA5}">
                      <a16:colId xmlns:a16="http://schemas.microsoft.com/office/drawing/2014/main" val="2353142268"/>
                    </a:ext>
                  </a:extLst>
                </a:gridCol>
                <a:gridCol w="1479560">
                  <a:extLst>
                    <a:ext uri="{9D8B030D-6E8A-4147-A177-3AD203B41FA5}">
                      <a16:colId xmlns:a16="http://schemas.microsoft.com/office/drawing/2014/main" val="998920146"/>
                    </a:ext>
                  </a:extLst>
                </a:gridCol>
                <a:gridCol w="1479560">
                  <a:extLst>
                    <a:ext uri="{9D8B030D-6E8A-4147-A177-3AD203B41FA5}">
                      <a16:colId xmlns:a16="http://schemas.microsoft.com/office/drawing/2014/main" val="1119034769"/>
                    </a:ext>
                  </a:extLst>
                </a:gridCol>
                <a:gridCol w="1479560">
                  <a:extLst>
                    <a:ext uri="{9D8B030D-6E8A-4147-A177-3AD203B41FA5}">
                      <a16:colId xmlns:a16="http://schemas.microsoft.com/office/drawing/2014/main" val="4073102575"/>
                    </a:ext>
                  </a:extLst>
                </a:gridCol>
                <a:gridCol w="1479560">
                  <a:extLst>
                    <a:ext uri="{9D8B030D-6E8A-4147-A177-3AD203B41FA5}">
                      <a16:colId xmlns:a16="http://schemas.microsoft.com/office/drawing/2014/main" val="598348744"/>
                    </a:ext>
                  </a:extLst>
                </a:gridCol>
              </a:tblGrid>
              <a:tr h="524236"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Growth Performance Index (GPI) – 2012 to 2022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Xhariep </a:t>
                      </a:r>
                    </a:p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Relative to the Province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Lejweleputswa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1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Relative to the Province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Thabo Mofutsanyane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1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Relative to the Province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Fezile Dabi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1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Relative to the Province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Mangaung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1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Relative to the Province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 State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1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Relative to the Nation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518201"/>
                  </a:ext>
                </a:extLst>
              </a:tr>
              <a:tr h="265562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Agriculture, forestry and fishing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94,71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103,28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99,41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98,73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102,62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80,37</a:t>
                      </a:r>
                      <a:endParaRPr lang="en-ZA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547080"/>
                  </a:ext>
                </a:extLst>
              </a:tr>
              <a:tr h="265562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Mining and quarrying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217,11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93,23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176,31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141,26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195,76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85,54</a:t>
                      </a:r>
                      <a:endParaRPr lang="en-ZA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0745449"/>
                  </a:ext>
                </a:extLst>
              </a:tr>
              <a:tr h="265562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Manufacturing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99,39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112,90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89,44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106,01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88,18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106,57</a:t>
                      </a:r>
                      <a:endParaRPr lang="en-ZA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83401"/>
                  </a:ext>
                </a:extLst>
              </a:tr>
              <a:tr h="265562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Electricity, gas and water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76,59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100,11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95,53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110,37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102,82</a:t>
                      </a:r>
                      <a:endParaRPr lang="en-ZA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178449"/>
                  </a:ext>
                </a:extLst>
              </a:tr>
              <a:tr h="265562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Construction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93,18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104,77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92,44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108,00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97,76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108,83</a:t>
                      </a:r>
                      <a:endParaRPr lang="en-ZA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532358"/>
                  </a:ext>
                </a:extLst>
              </a:tr>
              <a:tr h="49266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Wholesale and retail trade, catering and accommodation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106,95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101,75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99,29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95,33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100,73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97,86</a:t>
                      </a:r>
                      <a:endParaRPr lang="en-ZA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5780851"/>
                  </a:ext>
                </a:extLst>
              </a:tr>
              <a:tr h="265562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Transport, storage and communication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97,06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103,28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93,43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95,55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102,96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97,82</a:t>
                      </a:r>
                      <a:endParaRPr lang="en-ZA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08865"/>
                  </a:ext>
                </a:extLst>
              </a:tr>
              <a:tr h="49266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Finance, insurance, real estate and business services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103,93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101,08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100,67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94,77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100,88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91,17</a:t>
                      </a:r>
                      <a:endParaRPr lang="en-ZA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0764685"/>
                  </a:ext>
                </a:extLst>
              </a:tr>
              <a:tr h="265562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government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79,29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97,23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97,58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104,68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102,40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99,51</a:t>
                      </a:r>
                      <a:endParaRPr lang="en-ZA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386533"/>
                  </a:ext>
                </a:extLst>
              </a:tr>
              <a:tr h="26556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Community, social and personal services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92,85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98,80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100,19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101,83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100,35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98,33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76473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8944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477BA2-65DC-4F45-A012-93F9D63F37DC}"/>
              </a:ext>
            </a:extLst>
          </p:cNvPr>
          <p:cNvSpPr txBox="1"/>
          <p:nvPr/>
        </p:nvSpPr>
        <p:spPr>
          <a:xfrm>
            <a:off x="1894490" y="4241909"/>
            <a:ext cx="8403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STATE CONSTRUCTION SECTOR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779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BE98CD-5ED2-61CD-63CA-5A0605A7B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42FC34-9631-4F90-D2C5-13AEBE839203}"/>
              </a:ext>
            </a:extLst>
          </p:cNvPr>
          <p:cNvSpPr txBox="1"/>
          <p:nvPr/>
        </p:nvSpPr>
        <p:spPr>
          <a:xfrm>
            <a:off x="2383770" y="226090"/>
            <a:ext cx="7921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B2F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CONSTRUCTION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INDUSTRY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GROSS VALUE ADDED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(GVA)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2BB2E8-D993-2BD9-7217-A2143B49ED98}"/>
              </a:ext>
            </a:extLst>
          </p:cNvPr>
          <p:cNvSpPr txBox="1"/>
          <p:nvPr/>
        </p:nvSpPr>
        <p:spPr>
          <a:xfrm>
            <a:off x="260195" y="5476852"/>
            <a:ext cx="1269293" cy="263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Source: Quantec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824AC7-DCFA-D653-095A-ED85A9254E9F}"/>
              </a:ext>
            </a:extLst>
          </p:cNvPr>
          <p:cNvSpPr txBox="1"/>
          <p:nvPr/>
        </p:nvSpPr>
        <p:spPr>
          <a:xfrm>
            <a:off x="6898639" y="1536174"/>
            <a:ext cx="476900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Free State’s </a:t>
            </a:r>
            <a:r>
              <a:rPr lang="en-US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industry GVA was</a:t>
            </a:r>
            <a:r>
              <a:rPr lang="en-ZA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about R3,948 billion </a:t>
            </a:r>
            <a:r>
              <a:rPr lang="en-ZA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2022.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ZA" sz="16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ZA" sz="16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FS construction industry GVA accounts for </a:t>
            </a:r>
            <a:r>
              <a:rPr lang="en-ZA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3,6% of the total GVA </a:t>
            </a:r>
            <a:r>
              <a:rPr lang="en-ZA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country.</a:t>
            </a:r>
            <a:endParaRPr lang="en-ZA" sz="16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ZA" sz="16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ZA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Mangaung has the highest GVA </a:t>
            </a:r>
            <a:r>
              <a:rPr lang="en-ZA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province, with Fezile Dabi with the second-highest GVA in construction among the districts.</a:t>
            </a:r>
          </a:p>
          <a:p>
            <a:pPr algn="just"/>
            <a:endParaRPr lang="en-ZA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ZA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Xhariep has the lowest GVA </a:t>
            </a:r>
            <a:r>
              <a:rPr lang="en-ZA" sz="1600">
                <a:latin typeface="Arial" panose="020B0604020202020204" pitchFamily="34" charset="0"/>
                <a:cs typeface="Arial" panose="020B0604020202020204" pitchFamily="34" charset="0"/>
              </a:rPr>
              <a:t>in the construction industry in the Free State province, with a significant gap from the other districts over the period.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ZA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51BB633E-2482-3D8E-4D0D-E659205E21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1376335"/>
              </p:ext>
            </p:extLst>
          </p:nvPr>
        </p:nvGraphicFramePr>
        <p:xfrm>
          <a:off x="260195" y="1117600"/>
          <a:ext cx="6394605" cy="4359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Arrow: Right 3">
            <a:extLst>
              <a:ext uri="{FF2B5EF4-FFF2-40B4-BE49-F238E27FC236}">
                <a16:creationId xmlns:a16="http://schemas.microsoft.com/office/drawing/2014/main" id="{9DAC556A-8E90-49C5-7315-5A5BD7E746CB}"/>
              </a:ext>
            </a:extLst>
          </p:cNvPr>
          <p:cNvSpPr/>
          <p:nvPr/>
        </p:nvSpPr>
        <p:spPr>
          <a:xfrm rot="996412">
            <a:off x="3271838" y="2101915"/>
            <a:ext cx="2400300" cy="1714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9086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42A078-7E90-8356-1464-06600AE06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663086-6D47-7606-84B9-FC9A0F21A948}"/>
              </a:ext>
            </a:extLst>
          </p:cNvPr>
          <p:cNvSpPr txBox="1"/>
          <p:nvPr/>
        </p:nvSpPr>
        <p:spPr>
          <a:xfrm>
            <a:off x="2412422" y="243482"/>
            <a:ext cx="7921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B2F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EMPLOYMENT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41CBD2-45C3-CCE3-F370-B0A6B4D3E4E1}"/>
              </a:ext>
            </a:extLst>
          </p:cNvPr>
          <p:cNvSpPr txBox="1"/>
          <p:nvPr/>
        </p:nvSpPr>
        <p:spPr>
          <a:xfrm>
            <a:off x="140206" y="4961711"/>
            <a:ext cx="57912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Employment in the </a:t>
            </a:r>
            <a:r>
              <a:rPr lang="en-US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State was 747,000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in 2023, which declined from 2022. The unemployment rate in the Free State is high at 36,65%.</a:t>
            </a:r>
            <a:endParaRPr lang="en-ZA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A7DAC6-27B5-0643-20E7-EEFCB161C257}"/>
              </a:ext>
            </a:extLst>
          </p:cNvPr>
          <p:cNvSpPr txBox="1"/>
          <p:nvPr/>
        </p:nvSpPr>
        <p:spPr>
          <a:xfrm>
            <a:off x="6187442" y="4961711"/>
            <a:ext cx="57912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employment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for all the provinces. Free State has one of the lowest employment numbers in construction at </a:t>
            </a:r>
            <a:r>
              <a:rPr lang="en-US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41 000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in 2023. </a:t>
            </a:r>
            <a:endParaRPr lang="en-ZA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C62C2CF-AC5C-0BA1-A60B-FB18B967B592}"/>
              </a:ext>
            </a:extLst>
          </p:cNvPr>
          <p:cNvGrpSpPr/>
          <p:nvPr/>
        </p:nvGrpSpPr>
        <p:grpSpPr>
          <a:xfrm>
            <a:off x="6187440" y="1289150"/>
            <a:ext cx="5791200" cy="3654879"/>
            <a:chOff x="6187440" y="1289150"/>
            <a:chExt cx="5791200" cy="365487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C435A5-16AC-1DC0-570D-0B987D58FFB0}"/>
                </a:ext>
              </a:extLst>
            </p:cNvPr>
            <p:cNvSpPr txBox="1"/>
            <p:nvPr/>
          </p:nvSpPr>
          <p:spPr>
            <a:xfrm>
              <a:off x="6187442" y="4697808"/>
              <a:ext cx="126929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Source: </a:t>
              </a:r>
              <a:r>
                <a:rPr lang="en-US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StatsSA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aphicFrame>
          <p:nvGraphicFramePr>
            <p:cNvPr id="12" name="Chart 11">
              <a:extLst>
                <a:ext uri="{FF2B5EF4-FFF2-40B4-BE49-F238E27FC236}">
                  <a16:creationId xmlns:a16="http://schemas.microsoft.com/office/drawing/2014/main" id="{A7D2F9EE-C92B-BA4E-379D-10D66096895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06384199"/>
                </p:ext>
              </p:extLst>
            </p:nvPr>
          </p:nvGraphicFramePr>
          <p:xfrm>
            <a:off x="6187440" y="1289150"/>
            <a:ext cx="5791200" cy="337438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050EA1C-951D-5D0A-3A83-27DD20F547F2}"/>
              </a:ext>
            </a:extLst>
          </p:cNvPr>
          <p:cNvGrpSpPr/>
          <p:nvPr/>
        </p:nvGrpSpPr>
        <p:grpSpPr>
          <a:xfrm>
            <a:off x="140208" y="1289150"/>
            <a:ext cx="5864351" cy="3585382"/>
            <a:chOff x="140206" y="1188566"/>
            <a:chExt cx="5864351" cy="358538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343FE3E-89FC-191E-184E-B3A63C47BF5D}"/>
                </a:ext>
              </a:extLst>
            </p:cNvPr>
            <p:cNvSpPr txBox="1"/>
            <p:nvPr/>
          </p:nvSpPr>
          <p:spPr>
            <a:xfrm>
              <a:off x="140206" y="4527727"/>
              <a:ext cx="12135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Source: </a:t>
              </a:r>
              <a:r>
                <a:rPr lang="en-US" sz="1000" dirty="0" err="1">
                  <a:latin typeface="Arial" panose="020B0604020202020204" pitchFamily="34" charset="0"/>
                  <a:cs typeface="Arial" panose="020B0604020202020204" pitchFamily="34" charset="0"/>
                </a:rPr>
                <a:t>StatsSA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graphicFrame>
          <p:nvGraphicFramePr>
            <p:cNvPr id="3" name="Chart 2">
              <a:extLst>
                <a:ext uri="{FF2B5EF4-FFF2-40B4-BE49-F238E27FC236}">
                  <a16:creationId xmlns:a16="http://schemas.microsoft.com/office/drawing/2014/main" id="{E717FD6C-A8B8-24FF-123D-3A75660AC35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03426449"/>
                </p:ext>
              </p:extLst>
            </p:nvPr>
          </p:nvGraphicFramePr>
          <p:xfrm>
            <a:off x="213358" y="1188566"/>
            <a:ext cx="5791199" cy="33391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245197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6A41F1-7255-43D2-809C-D25E5E06D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8261E8-C479-F82E-16EB-CC27A678B3FA}"/>
              </a:ext>
            </a:extLst>
          </p:cNvPr>
          <p:cNvSpPr txBox="1"/>
          <p:nvPr/>
        </p:nvSpPr>
        <p:spPr>
          <a:xfrm>
            <a:off x="2487352" y="87477"/>
            <a:ext cx="7921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B2F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MEASURING INFRASTRUCTURE PERFORMANCE – LABOUR PRODUCTIVITY – CONSTRUCTION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BFA3A5-463E-F7EC-EF84-D28C0DF5709C}"/>
              </a:ext>
            </a:extLst>
          </p:cNvPr>
          <p:cNvGrpSpPr/>
          <p:nvPr/>
        </p:nvGrpSpPr>
        <p:grpSpPr>
          <a:xfrm>
            <a:off x="142317" y="1255983"/>
            <a:ext cx="6384482" cy="3820419"/>
            <a:chOff x="110806" y="963777"/>
            <a:chExt cx="6655754" cy="3820419"/>
          </a:xfrm>
        </p:grpSpPr>
        <p:graphicFrame>
          <p:nvGraphicFramePr>
            <p:cNvPr id="3" name="Chart 2">
              <a:extLst>
                <a:ext uri="{FF2B5EF4-FFF2-40B4-BE49-F238E27FC236}">
                  <a16:creationId xmlns:a16="http://schemas.microsoft.com/office/drawing/2014/main" id="{1233BEB6-639E-EB42-6E8F-89A8E17CEB5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68298021"/>
                </p:ext>
              </p:extLst>
            </p:nvPr>
          </p:nvGraphicFramePr>
          <p:xfrm>
            <a:off x="110807" y="963777"/>
            <a:ext cx="6655753" cy="35741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693EC5-29C1-514A-93C8-18C7AD2BD7CF}"/>
                </a:ext>
              </a:extLst>
            </p:cNvPr>
            <p:cNvSpPr txBox="1"/>
            <p:nvPr/>
          </p:nvSpPr>
          <p:spPr>
            <a:xfrm>
              <a:off x="110806" y="4537975"/>
              <a:ext cx="33334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Source: Infrastructure South Africa and Quantec</a:t>
              </a:r>
              <a:endParaRPr kumimoji="0" lang="en-ZA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081A0A-F36B-767D-CD42-A607AC4A98E0}"/>
              </a:ext>
            </a:extLst>
          </p:cNvPr>
          <p:cNvGrpSpPr/>
          <p:nvPr/>
        </p:nvGrpSpPr>
        <p:grpSpPr>
          <a:xfrm>
            <a:off x="6545135" y="1108657"/>
            <a:ext cx="5646865" cy="4082087"/>
            <a:chOff x="6464808" y="1445127"/>
            <a:chExt cx="5646865" cy="4213966"/>
          </a:xfrm>
        </p:grpSpPr>
        <p:pic>
          <p:nvPicPr>
            <p:cNvPr id="8" name="Picture 7" descr="A map of different colors with white text&#10;&#10;Description automatically generated">
              <a:extLst>
                <a:ext uri="{FF2B5EF4-FFF2-40B4-BE49-F238E27FC236}">
                  <a16:creationId xmlns:a16="http://schemas.microsoft.com/office/drawing/2014/main" id="{A776374A-0DF2-F420-45BD-F07C32F2D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01481" y="1445127"/>
              <a:ext cx="5610192" cy="396774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EE9DFA-FEFD-A9A5-CDB9-C66AA784CB33}"/>
                </a:ext>
              </a:extLst>
            </p:cNvPr>
            <p:cNvSpPr txBox="1"/>
            <p:nvPr/>
          </p:nvSpPr>
          <p:spPr>
            <a:xfrm>
              <a:off x="6464808" y="5412872"/>
              <a:ext cx="31975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Source: Infrastructure South Africa and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Quantec</a:t>
              </a:r>
              <a:endParaRPr kumimoji="0" lang="en-ZA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592C297-7A4B-5656-6228-77537A079638}"/>
              </a:ext>
            </a:extLst>
          </p:cNvPr>
          <p:cNvSpPr txBox="1"/>
          <p:nvPr/>
        </p:nvSpPr>
        <p:spPr>
          <a:xfrm>
            <a:off x="0" y="5126568"/>
            <a:ext cx="122880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productivity shows </a:t>
            </a:r>
            <a:r>
              <a:rPr lang="en-US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efficiently </a:t>
            </a:r>
            <a:r>
              <a:rPr lang="en-US" sz="1600" b="1" dirty="0" err="1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labour</a:t>
            </a:r>
            <a:r>
              <a:rPr lang="en-US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used to generate output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Data suggests a slight improvement in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labour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productivity across the industries, noting the construction industry has declined in the last decade.</a:t>
            </a:r>
          </a:p>
        </p:txBody>
      </p:sp>
    </p:spTree>
    <p:extLst>
      <p:ext uri="{BB962C8B-B14F-4D97-AF65-F5344CB8AC3E}">
        <p14:creationId xmlns:p14="http://schemas.microsoft.com/office/powerpoint/2010/main" val="1853226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477BA2-65DC-4F45-A012-93F9D63F37DC}"/>
              </a:ext>
            </a:extLst>
          </p:cNvPr>
          <p:cNvSpPr txBox="1"/>
          <p:nvPr/>
        </p:nvSpPr>
        <p:spPr>
          <a:xfrm>
            <a:off x="1894490" y="4059029"/>
            <a:ext cx="8403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STATE TAX BASE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941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675E69-A74E-4C70-73F2-D72898D2A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0EC8AE-5765-664C-05CC-17D8B528E962}"/>
              </a:ext>
            </a:extLst>
          </p:cNvPr>
          <p:cNvSpPr txBox="1"/>
          <p:nvPr/>
        </p:nvSpPr>
        <p:spPr>
          <a:xfrm>
            <a:off x="2660072" y="244541"/>
            <a:ext cx="700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B2F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B2F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FREE STATE </a:t>
            </a:r>
            <a:r>
              <a:rPr lang="en-GB" sz="2400" dirty="0"/>
              <a:t>TAX STATISTICS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B2F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E25EBF1-06A7-C34C-A9C0-0B6737938303}"/>
              </a:ext>
            </a:extLst>
          </p:cNvPr>
          <p:cNvGrpSpPr/>
          <p:nvPr/>
        </p:nvGrpSpPr>
        <p:grpSpPr>
          <a:xfrm>
            <a:off x="8422482" y="1393031"/>
            <a:ext cx="3630919" cy="3088651"/>
            <a:chOff x="6542453" y="2820611"/>
            <a:chExt cx="5477781" cy="392450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E18CF4B-7468-D33B-BB2A-6A366D870D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15724" t="3319" r="4308" b="2420"/>
            <a:stretch/>
          </p:blipFill>
          <p:spPr>
            <a:xfrm>
              <a:off x="6791483" y="3453044"/>
              <a:ext cx="5228751" cy="307662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7DE7508-E935-EAB2-B15A-BF50F6A669CC}"/>
                </a:ext>
              </a:extLst>
            </p:cNvPr>
            <p:cNvSpPr txBox="1"/>
            <p:nvPr/>
          </p:nvSpPr>
          <p:spPr>
            <a:xfrm>
              <a:off x="7381075" y="2820611"/>
              <a:ext cx="463915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Average taxable income for Free State province, 2021</a:t>
              </a:r>
              <a:endParaRPr lang="en-ZA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C767D7-18E3-5B53-4CA1-B15F62BC525F}"/>
                </a:ext>
              </a:extLst>
            </p:cNvPr>
            <p:cNvSpPr txBox="1"/>
            <p:nvPr/>
          </p:nvSpPr>
          <p:spPr>
            <a:xfrm>
              <a:off x="6542453" y="6529672"/>
              <a:ext cx="167724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Source: SARS</a:t>
              </a:r>
              <a:endParaRPr lang="en-ZA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6327698-B4CD-C13D-24D4-7B028E118F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925090"/>
              </p:ext>
            </p:extLst>
          </p:nvPr>
        </p:nvGraphicFramePr>
        <p:xfrm>
          <a:off x="67161" y="1045164"/>
          <a:ext cx="8276253" cy="3488805"/>
        </p:xfrm>
        <a:graphic>
          <a:graphicData uri="http://schemas.openxmlformats.org/drawingml/2006/table">
            <a:tbl>
              <a:tblPr/>
              <a:tblGrid>
                <a:gridCol w="1306827">
                  <a:extLst>
                    <a:ext uri="{9D8B030D-6E8A-4147-A177-3AD203B41FA5}">
                      <a16:colId xmlns:a16="http://schemas.microsoft.com/office/drawing/2014/main" val="2609377265"/>
                    </a:ext>
                  </a:extLst>
                </a:gridCol>
                <a:gridCol w="818734">
                  <a:extLst>
                    <a:ext uri="{9D8B030D-6E8A-4147-A177-3AD203B41FA5}">
                      <a16:colId xmlns:a16="http://schemas.microsoft.com/office/drawing/2014/main" val="3459277624"/>
                    </a:ext>
                  </a:extLst>
                </a:gridCol>
                <a:gridCol w="818734">
                  <a:extLst>
                    <a:ext uri="{9D8B030D-6E8A-4147-A177-3AD203B41FA5}">
                      <a16:colId xmlns:a16="http://schemas.microsoft.com/office/drawing/2014/main" val="1781927557"/>
                    </a:ext>
                  </a:extLst>
                </a:gridCol>
                <a:gridCol w="1028511">
                  <a:extLst>
                    <a:ext uri="{9D8B030D-6E8A-4147-A177-3AD203B41FA5}">
                      <a16:colId xmlns:a16="http://schemas.microsoft.com/office/drawing/2014/main" val="3701090170"/>
                    </a:ext>
                  </a:extLst>
                </a:gridCol>
                <a:gridCol w="818734">
                  <a:extLst>
                    <a:ext uri="{9D8B030D-6E8A-4147-A177-3AD203B41FA5}">
                      <a16:colId xmlns:a16="http://schemas.microsoft.com/office/drawing/2014/main" val="301430632"/>
                    </a:ext>
                  </a:extLst>
                </a:gridCol>
                <a:gridCol w="818734">
                  <a:extLst>
                    <a:ext uri="{9D8B030D-6E8A-4147-A177-3AD203B41FA5}">
                      <a16:colId xmlns:a16="http://schemas.microsoft.com/office/drawing/2014/main" val="2372314367"/>
                    </a:ext>
                  </a:extLst>
                </a:gridCol>
                <a:gridCol w="818734">
                  <a:extLst>
                    <a:ext uri="{9D8B030D-6E8A-4147-A177-3AD203B41FA5}">
                      <a16:colId xmlns:a16="http://schemas.microsoft.com/office/drawing/2014/main" val="744684162"/>
                    </a:ext>
                  </a:extLst>
                </a:gridCol>
                <a:gridCol w="1028511">
                  <a:extLst>
                    <a:ext uri="{9D8B030D-6E8A-4147-A177-3AD203B41FA5}">
                      <a16:colId xmlns:a16="http://schemas.microsoft.com/office/drawing/2014/main" val="4203191239"/>
                    </a:ext>
                  </a:extLst>
                </a:gridCol>
                <a:gridCol w="818734">
                  <a:extLst>
                    <a:ext uri="{9D8B030D-6E8A-4147-A177-3AD203B41FA5}">
                      <a16:colId xmlns:a16="http://schemas.microsoft.com/office/drawing/2014/main" val="3071252608"/>
                    </a:ext>
                  </a:extLst>
                </a:gridCol>
              </a:tblGrid>
              <a:tr h="276300"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Tax year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Z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2021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952877"/>
                  </a:ext>
                </a:extLst>
              </a:tr>
              <a:tr h="814718">
                <a:tc>
                  <a:txBody>
                    <a:bodyPr/>
                    <a:lstStyle/>
                    <a:p>
                      <a:pPr algn="ctr" fontAlgn="t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Province</a:t>
                      </a:r>
                      <a:r>
                        <a:rPr lang="en-ZA" sz="1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ZA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3" marR="4763" marT="476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Number of </a:t>
                      </a:r>
                      <a:b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taxpayers</a:t>
                      </a:r>
                    </a:p>
                  </a:txBody>
                  <a:tcPr marL="4763" marR="4763" marT="47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Taxable Income</a:t>
                      </a:r>
                      <a:b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(R million)</a:t>
                      </a:r>
                    </a:p>
                  </a:txBody>
                  <a:tcPr marL="4763" marR="4763" marT="47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Tax assessed</a:t>
                      </a:r>
                      <a:b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(R million)</a:t>
                      </a:r>
                    </a:p>
                  </a:txBody>
                  <a:tcPr marL="4763" marR="4763" marT="47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Average taxable income</a:t>
                      </a:r>
                      <a:b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(R)</a:t>
                      </a:r>
                    </a:p>
                  </a:txBody>
                  <a:tcPr marL="4763" marR="4763" marT="4763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Number of </a:t>
                      </a:r>
                      <a:b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taxpayers</a:t>
                      </a:r>
                    </a:p>
                  </a:txBody>
                  <a:tcPr marL="4763" marR="4763" marT="476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Taxable Income</a:t>
                      </a:r>
                      <a:b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(R million)</a:t>
                      </a:r>
                    </a:p>
                  </a:txBody>
                  <a:tcPr marL="4763" marR="4763" marT="47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Tax assessed</a:t>
                      </a:r>
                      <a:b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(R million)</a:t>
                      </a:r>
                    </a:p>
                  </a:txBody>
                  <a:tcPr marL="4763" marR="4763" marT="476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Average taxable income</a:t>
                      </a:r>
                      <a:b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(R)</a:t>
                      </a:r>
                    </a:p>
                  </a:txBody>
                  <a:tcPr marL="4763" marR="4763" marT="4763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082921"/>
                  </a:ext>
                </a:extLst>
              </a:tr>
              <a:tr h="213266"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Eastern Cape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455 939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130 177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24 329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285 514 </a:t>
                      </a:r>
                    </a:p>
                  </a:txBody>
                  <a:tcPr marL="4763" marR="4763" marT="4763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470 484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126 950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22 620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269 829 </a:t>
                      </a:r>
                    </a:p>
                  </a:txBody>
                  <a:tcPr marL="4763" marR="4763" marT="4763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6606135"/>
                  </a:ext>
                </a:extLst>
              </a:tr>
              <a:tr h="213266"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Free State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265 867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73 062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14 042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274 807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260 655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72 105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13 275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276 630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741417"/>
                  </a:ext>
                </a:extLst>
              </a:tr>
              <a:tr h="213266"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Gauteng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2 055 969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826 817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201 390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402 154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2 001 810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772 124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181 122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385 713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435101"/>
                  </a:ext>
                </a:extLst>
              </a:tr>
              <a:tr h="213266"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KwaZulu-Natal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854 070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256 945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51 413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300 848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835 090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245 011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46 904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293 395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7798634"/>
                  </a:ext>
                </a:extLst>
              </a:tr>
              <a:tr h="213266"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Limpopo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267 660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82 492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16 386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308 197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275 124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83 655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16 043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304 063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3730239"/>
                  </a:ext>
                </a:extLst>
              </a:tr>
              <a:tr h="213266"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Mpumalanga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335 087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103 436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21 830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308 684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325 161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97 356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19 678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299 409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9349161"/>
                  </a:ext>
                </a:extLst>
              </a:tr>
              <a:tr h="267896"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North West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251 350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75 077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15 514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298 695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244 511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72 608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14 564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296 952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5484839"/>
                  </a:ext>
                </a:extLst>
              </a:tr>
              <a:tr h="213266"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Northern Cape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115 218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34 831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7 009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302 305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115 083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34 172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6 597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296 934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4608711"/>
                  </a:ext>
                </a:extLst>
              </a:tr>
              <a:tr h="369133"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Western Cape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1 003 326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335 823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75 351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334 710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980 607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313 395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67 258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319 593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6067165"/>
                  </a:ext>
                </a:extLst>
              </a:tr>
              <a:tr h="267896">
                <a:tc>
                  <a:txBody>
                    <a:bodyPr/>
                    <a:lstStyle/>
                    <a:p>
                      <a:pPr algn="l" fontAlgn="ctr"/>
                      <a:r>
                        <a:rPr lang="en-ZA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5 604 486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1 918 660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427 264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342 344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5 508 525 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1 817 376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388 061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329 921 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143154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4E73B71-79FB-CBC6-5DA4-50611C9E98A6}"/>
              </a:ext>
            </a:extLst>
          </p:cNvPr>
          <p:cNvSpPr txBox="1"/>
          <p:nvPr/>
        </p:nvSpPr>
        <p:spPr>
          <a:xfrm>
            <a:off x="521008" y="4612507"/>
            <a:ext cx="77366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ZA" sz="1600" dirty="0"/>
              <a:t>During 2020 Free State had the </a:t>
            </a:r>
            <a:r>
              <a:rPr lang="en-ZA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lowest average taxable income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ZA" sz="1600" dirty="0"/>
              <a:t>During 2021 Free State </a:t>
            </a:r>
            <a:r>
              <a:rPr lang="en-ZA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lost about 5 000 taxpayers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ZA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9%</a:t>
            </a:r>
            <a:r>
              <a:rPr lang="en-ZA" sz="1600" dirty="0"/>
              <a:t> of the Free State population is paying tax.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ZA" sz="1600" dirty="0"/>
              <a:t>There is a need to increase income levels and broader the tax base</a:t>
            </a:r>
          </a:p>
        </p:txBody>
      </p:sp>
    </p:spTree>
    <p:extLst>
      <p:ext uri="{BB962C8B-B14F-4D97-AF65-F5344CB8AC3E}">
        <p14:creationId xmlns:p14="http://schemas.microsoft.com/office/powerpoint/2010/main" val="1206005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477BA2-65DC-4F45-A012-93F9D63F37DC}"/>
              </a:ext>
            </a:extLst>
          </p:cNvPr>
          <p:cNvSpPr txBox="1"/>
          <p:nvPr/>
        </p:nvSpPr>
        <p:spPr>
          <a:xfrm>
            <a:off x="1894490" y="4211429"/>
            <a:ext cx="8403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AND LOGISTICS INFRASTRUCTURE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525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8E86E7-D101-BBC6-CB92-5C273D489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74CBD6-8E6A-9954-E397-F03589BAF526}"/>
              </a:ext>
            </a:extLst>
          </p:cNvPr>
          <p:cNvSpPr txBox="1"/>
          <p:nvPr/>
        </p:nvSpPr>
        <p:spPr>
          <a:xfrm>
            <a:off x="2654926" y="36366"/>
            <a:ext cx="8039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B2F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B2F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MEASURING INFRASTRUCTURE PERFORMANCE – TRANSPORT LOGISTICS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610ED3C-C945-B2D4-BAFB-2A96D99B54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3154348"/>
              </p:ext>
            </p:extLst>
          </p:nvPr>
        </p:nvGraphicFramePr>
        <p:xfrm>
          <a:off x="81280" y="1120972"/>
          <a:ext cx="5872480" cy="4366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875D1EB-9A36-5E94-4388-10E752F6CC58}"/>
              </a:ext>
            </a:extLst>
          </p:cNvPr>
          <p:cNvSpPr txBox="1"/>
          <p:nvPr/>
        </p:nvSpPr>
        <p:spPr>
          <a:xfrm>
            <a:off x="6096000" y="1120973"/>
            <a:ext cx="6014720" cy="169277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Indicates the willingness or openness of a country to engage other countries in terms of trade.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4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 as </a:t>
            </a:r>
            <a:r>
              <a:rPr lang="en-US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sum of exports and imports relative to GDP</a:t>
            </a:r>
            <a:r>
              <a:rPr lang="en-US" sz="14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4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crisis can clearly be seen by the significant drop in 2009.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4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2015, the </a:t>
            </a:r>
            <a:r>
              <a:rPr lang="en-US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 peaked at 56,7</a:t>
            </a:r>
            <a:r>
              <a:rPr lang="en-US" sz="14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There is a definite recovery since 2020, but the 2022 level has not exceeded that of 2015.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CF3080-7F6F-9BE6-B2EF-13B847EDBD30}"/>
              </a:ext>
            </a:extLst>
          </p:cNvPr>
          <p:cNvSpPr txBox="1"/>
          <p:nvPr/>
        </p:nvSpPr>
        <p:spPr>
          <a:xfrm>
            <a:off x="81280" y="5487012"/>
            <a:ext cx="30976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Source: Infrastructure South Africa and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Quantec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76A78DA-E9DD-F11F-376D-2FB82ED415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0640768"/>
              </p:ext>
            </p:extLst>
          </p:nvPr>
        </p:nvGraphicFramePr>
        <p:xfrm>
          <a:off x="6095999" y="2900361"/>
          <a:ext cx="5948363" cy="2832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28E99F2-9843-77A8-1891-A33E83D20DDB}"/>
              </a:ext>
            </a:extLst>
          </p:cNvPr>
          <p:cNvSpPr txBox="1"/>
          <p:nvPr/>
        </p:nvSpPr>
        <p:spPr>
          <a:xfrm>
            <a:off x="5953760" y="5733232"/>
            <a:ext cx="42265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050" dirty="0">
                <a:latin typeface="Arial" panose="020B0604020202020204" pitchFamily="34" charset="0"/>
                <a:cs typeface="Arial" panose="020B0604020202020204" pitchFamily="34" charset="0"/>
              </a:rPr>
              <a:t>Source: Statistics South Africa and ISA</a:t>
            </a:r>
          </a:p>
        </p:txBody>
      </p:sp>
    </p:spTree>
    <p:extLst>
      <p:ext uri="{BB962C8B-B14F-4D97-AF65-F5344CB8AC3E}">
        <p14:creationId xmlns:p14="http://schemas.microsoft.com/office/powerpoint/2010/main" val="2347354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8E86E7-D101-BBC6-CB92-5C273D489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74CBD6-8E6A-9954-E397-F03589BAF526}"/>
              </a:ext>
            </a:extLst>
          </p:cNvPr>
          <p:cNvSpPr txBox="1"/>
          <p:nvPr/>
        </p:nvSpPr>
        <p:spPr>
          <a:xfrm>
            <a:off x="2654926" y="36366"/>
            <a:ext cx="8039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B2F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B2F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MEASURING INFRASTRUCTURE PERFORMANCE – TRANSPORT LOGISTICS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BA64B3-066A-FFC1-B543-52272D545B64}"/>
              </a:ext>
            </a:extLst>
          </p:cNvPr>
          <p:cNvSpPr txBox="1"/>
          <p:nvPr/>
        </p:nvSpPr>
        <p:spPr>
          <a:xfrm>
            <a:off x="161469" y="4662221"/>
            <a:ext cx="5789346" cy="113877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relation to </a:t>
            </a:r>
            <a:r>
              <a:rPr lang="en-US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freight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road transport payload has always outperformed the contribution of rail. 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2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 the contribution of payload being transported by rail freight over the years to total, it has decline while road freight’s contribution has increased.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2022 – </a:t>
            </a:r>
            <a:r>
              <a:rPr lang="en-US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 (84.3%) and Rail (15.7%).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B6648F2-BE86-E61B-917B-59210650B3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361842"/>
              </p:ext>
            </p:extLst>
          </p:nvPr>
        </p:nvGraphicFramePr>
        <p:xfrm>
          <a:off x="161469" y="961381"/>
          <a:ext cx="5789346" cy="3483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D007F79-6D69-16FB-D260-383A8EB11E61}"/>
              </a:ext>
            </a:extLst>
          </p:cNvPr>
          <p:cNvSpPr txBox="1"/>
          <p:nvPr/>
        </p:nvSpPr>
        <p:spPr>
          <a:xfrm>
            <a:off x="161469" y="4445092"/>
            <a:ext cx="42265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050" dirty="0">
                <a:latin typeface="Arial" panose="020B0604020202020204" pitchFamily="34" charset="0"/>
                <a:cs typeface="Arial" panose="020B0604020202020204" pitchFamily="34" charset="0"/>
              </a:rPr>
              <a:t>Source: Statistics South Africa and ISA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71EC8F-0165-D809-EF69-6292A8E3FA0F}"/>
              </a:ext>
            </a:extLst>
          </p:cNvPr>
          <p:cNvSpPr txBox="1"/>
          <p:nvPr/>
        </p:nvSpPr>
        <p:spPr>
          <a:xfrm>
            <a:off x="6096000" y="1317793"/>
            <a:ext cx="5934531" cy="172354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4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Although maintenance and expansion of road freight is critical, the demand for this method is putting </a:t>
            </a:r>
            <a:r>
              <a:rPr lang="en-US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strain on the current infrastructure.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</a:t>
            </a:r>
            <a:r>
              <a:rPr lang="en-US" sz="14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allows for </a:t>
            </a:r>
            <a:r>
              <a:rPr lang="en-US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opportunities into freight transport infrastructure. 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4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 increase in payload since 2008 for road freight versus a decline in rail.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DA6B47-F642-1D61-D8BE-51080F871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905" y="3129690"/>
            <a:ext cx="6014720" cy="263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64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B557C8-5E6C-B420-9F62-6B647601F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299BEB-D9E0-5F47-2C39-231AA6638E31}"/>
              </a:ext>
            </a:extLst>
          </p:cNvPr>
          <p:cNvSpPr txBox="1"/>
          <p:nvPr/>
        </p:nvSpPr>
        <p:spPr>
          <a:xfrm>
            <a:off x="2493521" y="213756"/>
            <a:ext cx="7783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r>
              <a:rPr lang="en-US" sz="24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SALIENT ECONOMIC POINTS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2E5CA3-5000-CF4B-840C-176C02008187}"/>
              </a:ext>
            </a:extLst>
          </p:cNvPr>
          <p:cNvSpPr txBox="1"/>
          <p:nvPr/>
        </p:nvSpPr>
        <p:spPr>
          <a:xfrm>
            <a:off x="9451181" y="1607345"/>
            <a:ext cx="243601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“Economics is like gravity: Ignore it and you will be in for some rude surprises”</a:t>
            </a:r>
          </a:p>
          <a:p>
            <a:pPr algn="ctr"/>
            <a:endParaRPr lang="en-ZA" sz="8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ZA" sz="1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Charles Wheelan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3DC8519D-4FB9-6692-A2CA-97762C8D6DFC}"/>
              </a:ext>
            </a:extLst>
          </p:cNvPr>
          <p:cNvSpPr txBox="1">
            <a:spLocks/>
          </p:cNvSpPr>
          <p:nvPr/>
        </p:nvSpPr>
        <p:spPr>
          <a:xfrm>
            <a:off x="1287906" y="2389806"/>
            <a:ext cx="7683373" cy="5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5493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buClr>
                <a:srgbClr val="5B9BD5">
                  <a:lumMod val="50000"/>
                </a:srgbClr>
              </a:buClr>
              <a:buSzPct val="140000"/>
              <a:defRPr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SECTOR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230F33F3-BCB9-ACF1-1220-B97A946893E3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77453" y="2393776"/>
            <a:ext cx="576000" cy="520385"/>
          </a:xfrm>
          <a:prstGeom prst="rect">
            <a:avLst/>
          </a:prstGeom>
          <a:solidFill>
            <a:srgbClr val="92D050"/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847A1D09-B6DE-E149-20C0-DB0982DB9DCD}"/>
              </a:ext>
            </a:extLst>
          </p:cNvPr>
          <p:cNvSpPr txBox="1">
            <a:spLocks/>
          </p:cNvSpPr>
          <p:nvPr/>
        </p:nvSpPr>
        <p:spPr>
          <a:xfrm>
            <a:off x="1287906" y="3079537"/>
            <a:ext cx="7683373" cy="5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5493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buClr>
                <a:srgbClr val="5B9BD5">
                  <a:lumMod val="50000"/>
                </a:srgbClr>
              </a:buClr>
              <a:buSzPct val="140000"/>
              <a:defRPr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 BASE</a:t>
            </a: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CEBB3EB4-8A4D-2B02-213B-C35A3A1F903A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477453" y="3054024"/>
            <a:ext cx="576000" cy="577862"/>
          </a:xfrm>
          <a:prstGeom prst="rect">
            <a:avLst/>
          </a:prstGeom>
          <a:solidFill>
            <a:schemeClr val="accent6"/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49D52147-765A-BA45-18C6-60241E77F322}"/>
              </a:ext>
            </a:extLst>
          </p:cNvPr>
          <p:cNvSpPr txBox="1">
            <a:spLocks/>
          </p:cNvSpPr>
          <p:nvPr/>
        </p:nvSpPr>
        <p:spPr>
          <a:xfrm>
            <a:off x="1287906" y="1700075"/>
            <a:ext cx="7683373" cy="5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5493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buClr>
                <a:srgbClr val="5B9BD5">
                  <a:lumMod val="50000"/>
                </a:srgbClr>
              </a:buClr>
              <a:buSzPct val="140000"/>
              <a:defRPr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INDICATORS</a:t>
            </a: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C426AF03-AC23-A772-428E-857E6AAA6E43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477453" y="1658954"/>
            <a:ext cx="576000" cy="52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63483A88-864D-9E59-2562-1435A534CC0A}"/>
              </a:ext>
            </a:extLst>
          </p:cNvPr>
          <p:cNvSpPr txBox="1">
            <a:spLocks/>
          </p:cNvSpPr>
          <p:nvPr/>
        </p:nvSpPr>
        <p:spPr>
          <a:xfrm>
            <a:off x="1287907" y="1018349"/>
            <a:ext cx="7683373" cy="5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5493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buClr>
                <a:srgbClr val="5B9BD5">
                  <a:lumMod val="50000"/>
                </a:srgbClr>
              </a:buClr>
              <a:buSzPct val="140000"/>
              <a:defRPr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TRENDS</a:t>
            </a: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AEE76729-D13E-983B-5F3B-31A70AF03D72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462803" y="1018349"/>
            <a:ext cx="576000" cy="5203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0C318D7E-F9D9-4B7F-C6FE-E3B54838C5E0}"/>
              </a:ext>
            </a:extLst>
          </p:cNvPr>
          <p:cNvSpPr txBox="1">
            <a:spLocks/>
          </p:cNvSpPr>
          <p:nvPr/>
        </p:nvSpPr>
        <p:spPr>
          <a:xfrm>
            <a:off x="1287906" y="4465479"/>
            <a:ext cx="7683373" cy="5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5493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buClr>
                <a:srgbClr val="5B9BD5">
                  <a:lumMod val="50000"/>
                </a:srgbClr>
              </a:buClr>
              <a:buSzPct val="140000"/>
              <a:defRPr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CONSUMPTION SPENDING</a:t>
            </a:r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104CD2FC-295A-493F-CEBA-0DA1106C0520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477453" y="4449094"/>
            <a:ext cx="576000" cy="52038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C3941A12-7139-1BDE-7E28-07C713C239C8}"/>
              </a:ext>
            </a:extLst>
          </p:cNvPr>
          <p:cNvSpPr txBox="1">
            <a:spLocks/>
          </p:cNvSpPr>
          <p:nvPr/>
        </p:nvSpPr>
        <p:spPr>
          <a:xfrm>
            <a:off x="1287906" y="3786733"/>
            <a:ext cx="7683373" cy="5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5493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buClr>
                <a:srgbClr val="5B9BD5">
                  <a:lumMod val="50000"/>
                </a:srgbClr>
              </a:buClr>
              <a:buSzPct val="140000"/>
              <a:defRPr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AND LOGISTICS INFRASTRUCTURE</a:t>
            </a: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4C9D78C5-1209-F99F-6DF1-4F0BAE8EA9B7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462802" y="3783214"/>
            <a:ext cx="576000" cy="520385"/>
          </a:xfrm>
          <a:prstGeom prst="rect">
            <a:avLst/>
          </a:prstGeom>
          <a:solidFill>
            <a:srgbClr val="00B050"/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F68695D0-DEE4-BA64-1D2D-E7FAB5124F5B}"/>
              </a:ext>
            </a:extLst>
          </p:cNvPr>
          <p:cNvSpPr txBox="1">
            <a:spLocks/>
          </p:cNvSpPr>
          <p:nvPr/>
        </p:nvSpPr>
        <p:spPr>
          <a:xfrm>
            <a:off x="1287906" y="5138286"/>
            <a:ext cx="7683373" cy="5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5493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buClr>
                <a:srgbClr val="5B9BD5">
                  <a:lumMod val="50000"/>
                </a:srgbClr>
              </a:buClr>
              <a:buSzPct val="140000"/>
              <a:defRPr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OPPORTUNITIES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B979EB-2137-9150-756E-69952D6CEBB0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477453" y="5121901"/>
            <a:ext cx="576000" cy="52038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931185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8E86E7-D101-BBC6-CB92-5C273D489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74CBD6-8E6A-9954-E397-F03589BAF526}"/>
              </a:ext>
            </a:extLst>
          </p:cNvPr>
          <p:cNvSpPr txBox="1"/>
          <p:nvPr/>
        </p:nvSpPr>
        <p:spPr>
          <a:xfrm>
            <a:off x="2654926" y="36366"/>
            <a:ext cx="8039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B2F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B2F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MEASURING INFRASTRUCTURE PERFORMANCE – RURAL ACCESS INDEX FOR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B2F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FREE STATE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755069-2224-232B-1B00-EDBF0D7D6AB4}"/>
              </a:ext>
            </a:extLst>
          </p:cNvPr>
          <p:cNvSpPr/>
          <p:nvPr/>
        </p:nvSpPr>
        <p:spPr>
          <a:xfrm>
            <a:off x="0" y="5182999"/>
            <a:ext cx="12192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47%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of the </a:t>
            </a:r>
            <a:r>
              <a:rPr lang="en-GB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African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population,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lang="en-GB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68% of the urban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population and only </a:t>
            </a:r>
            <a:r>
              <a:rPr lang="en-GB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30 %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of the population located in </a:t>
            </a:r>
            <a:r>
              <a:rPr lang="en-GB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rural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municipalities are within the threshold.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7699DA-2426-0F2F-AF62-66A49EA46A16}"/>
              </a:ext>
            </a:extLst>
          </p:cNvPr>
          <p:cNvGrpSpPr/>
          <p:nvPr/>
        </p:nvGrpSpPr>
        <p:grpSpPr>
          <a:xfrm>
            <a:off x="6096000" y="1090226"/>
            <a:ext cx="5952534" cy="4037118"/>
            <a:chOff x="6096000" y="1503992"/>
            <a:chExt cx="5073266" cy="390775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64F4110-735C-735A-BAE2-DF332FBB3E9D}"/>
                </a:ext>
              </a:extLst>
            </p:cNvPr>
            <p:cNvSpPr txBox="1"/>
            <p:nvPr/>
          </p:nvSpPr>
          <p:spPr>
            <a:xfrm>
              <a:off x="6096000" y="5190261"/>
              <a:ext cx="2215198" cy="22148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Source: Infrastructure South Africa</a:t>
              </a:r>
            </a:p>
          </p:txBody>
        </p:sp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0AE3FA8F-3BAC-1E36-E2CE-0E65CF15A3A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93397443"/>
                </p:ext>
              </p:extLst>
            </p:nvPr>
          </p:nvGraphicFramePr>
          <p:xfrm>
            <a:off x="6096000" y="1503992"/>
            <a:ext cx="5073266" cy="368626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BC9B4EA-A86D-7597-4356-67EBAD7057D9}"/>
              </a:ext>
            </a:extLst>
          </p:cNvPr>
          <p:cNvGrpSpPr/>
          <p:nvPr/>
        </p:nvGrpSpPr>
        <p:grpSpPr>
          <a:xfrm>
            <a:off x="0" y="943604"/>
            <a:ext cx="5952534" cy="4285340"/>
            <a:chOff x="0" y="1286330"/>
            <a:chExt cx="5825534" cy="4285340"/>
          </a:xfrm>
        </p:grpSpPr>
        <p:pic>
          <p:nvPicPr>
            <p:cNvPr id="11" name="Picture 10" descr="A map of different colors&#10;&#10;Description automatically generated">
              <a:extLst>
                <a:ext uri="{FF2B5EF4-FFF2-40B4-BE49-F238E27FC236}">
                  <a16:creationId xmlns:a16="http://schemas.microsoft.com/office/drawing/2014/main" id="{6F8EDA85-89B5-7CB5-53CE-BADDCB26D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286330"/>
              <a:ext cx="5825534" cy="411932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1737209-6678-E6AE-E0E2-773FB0A8B9E6}"/>
                </a:ext>
              </a:extLst>
            </p:cNvPr>
            <p:cNvSpPr txBox="1"/>
            <p:nvPr/>
          </p:nvSpPr>
          <p:spPr>
            <a:xfrm>
              <a:off x="143466" y="5325449"/>
              <a:ext cx="3567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Source: Infrastructure South Africa </a:t>
              </a:r>
              <a:endParaRPr kumimoji="0" lang="en-ZA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5293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477BA2-65DC-4F45-A012-93F9D63F37DC}"/>
              </a:ext>
            </a:extLst>
          </p:cNvPr>
          <p:cNvSpPr txBox="1"/>
          <p:nvPr/>
        </p:nvSpPr>
        <p:spPr>
          <a:xfrm>
            <a:off x="1894490" y="4333349"/>
            <a:ext cx="8403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STATE </a:t>
            </a:r>
            <a:r>
              <a:rPr lang="en-GB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CONSUMPTION SPENDING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280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95C152-41D2-B02A-792F-CB6285A76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79E63F-B792-BD10-A6C8-63F3351FD81F}"/>
              </a:ext>
            </a:extLst>
          </p:cNvPr>
          <p:cNvSpPr txBox="1"/>
          <p:nvPr/>
        </p:nvSpPr>
        <p:spPr>
          <a:xfrm>
            <a:off x="2593905" y="244541"/>
            <a:ext cx="700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B2F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B2F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FREE STATE HOUSEHOLD EXPENDITURE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941F2C-D4F0-03A3-E8F1-5FB340DD416F}"/>
              </a:ext>
            </a:extLst>
          </p:cNvPr>
          <p:cNvSpPr txBox="1"/>
          <p:nvPr/>
        </p:nvSpPr>
        <p:spPr>
          <a:xfrm>
            <a:off x="152400" y="5111116"/>
            <a:ext cx="36843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ISA calculations based on SARS and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Quantec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</a:t>
            </a:r>
            <a:endParaRPr kumimoji="0" lang="en-Z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B00B996-AA48-1E40-DE44-251719DA80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317584"/>
              </p:ext>
            </p:extLst>
          </p:nvPr>
        </p:nvGraphicFramePr>
        <p:xfrm>
          <a:off x="6631940" y="4371340"/>
          <a:ext cx="5408922" cy="11049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921028">
                  <a:extLst>
                    <a:ext uri="{9D8B030D-6E8A-4147-A177-3AD203B41FA5}">
                      <a16:colId xmlns:a16="http://schemas.microsoft.com/office/drawing/2014/main" val="1213698457"/>
                    </a:ext>
                  </a:extLst>
                </a:gridCol>
                <a:gridCol w="1288689">
                  <a:extLst>
                    <a:ext uri="{9D8B030D-6E8A-4147-A177-3AD203B41FA5}">
                      <a16:colId xmlns:a16="http://schemas.microsoft.com/office/drawing/2014/main" val="3411278069"/>
                    </a:ext>
                  </a:extLst>
                </a:gridCol>
                <a:gridCol w="1199205">
                  <a:extLst>
                    <a:ext uri="{9D8B030D-6E8A-4147-A177-3AD203B41FA5}">
                      <a16:colId xmlns:a16="http://schemas.microsoft.com/office/drawing/2014/main" val="1634619836"/>
                    </a:ext>
                  </a:extLst>
                </a:gridCol>
              </a:tblGrid>
              <a:tr h="96520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0" u="none" strike="noStrike">
                          <a:solidFill>
                            <a:schemeClr val="bg1"/>
                          </a:solidFill>
                          <a:effectLst/>
                        </a:rPr>
                        <a:t>Consumption by Good Type</a:t>
                      </a:r>
                      <a:endParaRPr lang="en-ZA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u="none" strike="noStrike">
                          <a:solidFill>
                            <a:schemeClr val="bg1"/>
                          </a:solidFill>
                          <a:effectLst/>
                        </a:rPr>
                        <a:t>South Africa</a:t>
                      </a:r>
                      <a:endParaRPr lang="en-ZA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u="none" strike="noStrike">
                          <a:solidFill>
                            <a:schemeClr val="bg1"/>
                          </a:solidFill>
                          <a:effectLst/>
                        </a:rPr>
                        <a:t>Free State</a:t>
                      </a:r>
                      <a:endParaRPr lang="en-ZA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1339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Durable Goods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9,0%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9,5%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75468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Semi-Durable Goods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7,5%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8,7%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615930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Non-Durable Goods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33,6%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35,0%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962069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ZA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Services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49,9%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46,8%</a:t>
                      </a:r>
                      <a:endParaRPr lang="en-ZA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12838919"/>
                  </a:ext>
                </a:extLst>
              </a:tr>
            </a:tbl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7867A86-CC5D-798C-EDE2-609B8529E8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4015136"/>
              </p:ext>
            </p:extLst>
          </p:nvPr>
        </p:nvGraphicFramePr>
        <p:xfrm>
          <a:off x="6652260" y="1107664"/>
          <a:ext cx="5387340" cy="2873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840340C-0168-16B8-38D0-EADBA9EF3E24}"/>
              </a:ext>
            </a:extLst>
          </p:cNvPr>
          <p:cNvSpPr txBox="1"/>
          <p:nvPr/>
        </p:nvSpPr>
        <p:spPr>
          <a:xfrm>
            <a:off x="6652260" y="3981450"/>
            <a:ext cx="39131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Quantec</a:t>
            </a:r>
            <a:endParaRPr kumimoji="0" lang="en-ZA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0E2CA25-E98D-E4C3-CFEF-86C5857288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166102"/>
              </p:ext>
            </p:extLst>
          </p:nvPr>
        </p:nvGraphicFramePr>
        <p:xfrm>
          <a:off x="152400" y="1365554"/>
          <a:ext cx="6278563" cy="3745562"/>
        </p:xfrm>
        <a:graphic>
          <a:graphicData uri="http://schemas.openxmlformats.org/drawingml/2006/table">
            <a:tbl>
              <a:tblPr/>
              <a:tblGrid>
                <a:gridCol w="1806574">
                  <a:extLst>
                    <a:ext uri="{9D8B030D-6E8A-4147-A177-3AD203B41FA5}">
                      <a16:colId xmlns:a16="http://schemas.microsoft.com/office/drawing/2014/main" val="3361236593"/>
                    </a:ext>
                  </a:extLst>
                </a:gridCol>
                <a:gridCol w="1007269">
                  <a:extLst>
                    <a:ext uri="{9D8B030D-6E8A-4147-A177-3AD203B41FA5}">
                      <a16:colId xmlns:a16="http://schemas.microsoft.com/office/drawing/2014/main" val="217312863"/>
                    </a:ext>
                  </a:extLst>
                </a:gridCol>
                <a:gridCol w="1743075">
                  <a:extLst>
                    <a:ext uri="{9D8B030D-6E8A-4147-A177-3AD203B41FA5}">
                      <a16:colId xmlns:a16="http://schemas.microsoft.com/office/drawing/2014/main" val="2005469667"/>
                    </a:ext>
                  </a:extLst>
                </a:gridCol>
                <a:gridCol w="1721645">
                  <a:extLst>
                    <a:ext uri="{9D8B030D-6E8A-4147-A177-3AD203B41FA5}">
                      <a16:colId xmlns:a16="http://schemas.microsoft.com/office/drawing/2014/main" val="3536696590"/>
                    </a:ext>
                  </a:extLst>
                </a:gridCol>
              </a:tblGrid>
              <a:tr h="829366"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Item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ZA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Location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53514"/>
                  </a:ext>
                </a:extLst>
              </a:tr>
              <a:tr h="41736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Z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HH Consumption</a:t>
                      </a:r>
                    </a:p>
                    <a:p>
                      <a:pPr algn="ctr" fontAlgn="b"/>
                      <a:r>
                        <a:rPr lang="en-Z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(Rand Million)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358 937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404 571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606368"/>
                  </a:ext>
                </a:extLst>
              </a:tr>
              <a:tr h="417366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FS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43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17 699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43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20 006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4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713924"/>
                  </a:ext>
                </a:extLst>
              </a:tr>
              <a:tr h="82936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Z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After Tax Income</a:t>
                      </a:r>
                    </a:p>
                    <a:p>
                      <a:pPr algn="ctr" fontAlgn="b"/>
                      <a:r>
                        <a:rPr lang="en-Z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(Rand Million)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1 491 396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1 429 315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56282"/>
                  </a:ext>
                </a:extLst>
              </a:tr>
              <a:tr h="417366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FS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43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59 020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43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58 830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43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985228"/>
                  </a:ext>
                </a:extLst>
              </a:tr>
              <a:tr h="834732"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Spend on Transport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FS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22,5%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25,5%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623041"/>
                  </a:ext>
                </a:extLst>
              </a:tr>
            </a:tbl>
          </a:graphicData>
        </a:graphic>
      </p:graphicFrame>
      <p:sp>
        <p:nvSpPr>
          <p:cNvPr id="3" name="Callout: Up Arrow 2">
            <a:extLst>
              <a:ext uri="{FF2B5EF4-FFF2-40B4-BE49-F238E27FC236}">
                <a16:creationId xmlns:a16="http://schemas.microsoft.com/office/drawing/2014/main" id="{7DC4F104-F1CA-259F-7A4E-AAEFEE596B84}"/>
              </a:ext>
            </a:extLst>
          </p:cNvPr>
          <p:cNvSpPr/>
          <p:nvPr/>
        </p:nvSpPr>
        <p:spPr>
          <a:xfrm>
            <a:off x="4473575" y="5114939"/>
            <a:ext cx="1957388" cy="755014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Benchmark 10%</a:t>
            </a:r>
            <a:endParaRPr lang="en-ZA" b="1" dirty="0"/>
          </a:p>
        </p:txBody>
      </p:sp>
    </p:spTree>
    <p:extLst>
      <p:ext uri="{BB962C8B-B14F-4D97-AF65-F5344CB8AC3E}">
        <p14:creationId xmlns:p14="http://schemas.microsoft.com/office/powerpoint/2010/main" val="234654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477BA2-65DC-4F45-A012-93F9D63F37DC}"/>
              </a:ext>
            </a:extLst>
          </p:cNvPr>
          <p:cNvSpPr txBox="1"/>
          <p:nvPr/>
        </p:nvSpPr>
        <p:spPr>
          <a:xfrm>
            <a:off x="1894490" y="4059029"/>
            <a:ext cx="8403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STATE INFRASTRUCTURE INVESTMENT OPPORTUNITIES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288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B77E35-3E2F-76B2-5E57-5087638DE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0B789E-9927-9EE1-927A-9C1126C76C38}"/>
              </a:ext>
            </a:extLst>
          </p:cNvPr>
          <p:cNvSpPr txBox="1"/>
          <p:nvPr/>
        </p:nvSpPr>
        <p:spPr>
          <a:xfrm>
            <a:off x="2228145" y="244613"/>
            <a:ext cx="8450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B2F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B2F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FREE STATE POTENTIAL INVESTMENT OPPORTUNITIES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4AB55FB-8F28-847F-766D-B90EB58C12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525714"/>
              </p:ext>
            </p:extLst>
          </p:nvPr>
        </p:nvGraphicFramePr>
        <p:xfrm>
          <a:off x="215900" y="1065054"/>
          <a:ext cx="4824001" cy="4441668"/>
        </p:xfrm>
        <a:graphic>
          <a:graphicData uri="http://schemas.openxmlformats.org/drawingml/2006/table">
            <a:tbl>
              <a:tblPr/>
              <a:tblGrid>
                <a:gridCol w="2882900">
                  <a:extLst>
                    <a:ext uri="{9D8B030D-6E8A-4147-A177-3AD203B41FA5}">
                      <a16:colId xmlns:a16="http://schemas.microsoft.com/office/drawing/2014/main" val="1816313834"/>
                    </a:ext>
                  </a:extLst>
                </a:gridCol>
                <a:gridCol w="934720">
                  <a:extLst>
                    <a:ext uri="{9D8B030D-6E8A-4147-A177-3AD203B41FA5}">
                      <a16:colId xmlns:a16="http://schemas.microsoft.com/office/drawing/2014/main" val="1178847013"/>
                    </a:ext>
                  </a:extLst>
                </a:gridCol>
                <a:gridCol w="1006381">
                  <a:extLst>
                    <a:ext uri="{9D8B030D-6E8A-4147-A177-3AD203B41FA5}">
                      <a16:colId xmlns:a16="http://schemas.microsoft.com/office/drawing/2014/main" val="2967137750"/>
                    </a:ext>
                  </a:extLst>
                </a:gridCol>
              </a:tblGrid>
              <a:tr h="403788"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Industry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GPI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LQ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092537"/>
                  </a:ext>
                </a:extLst>
              </a:tr>
              <a:tr h="403788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Agriculture, forestry and fishing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80,37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559930"/>
                  </a:ext>
                </a:extLst>
              </a:tr>
              <a:tr h="403788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Mining and quarrying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85,54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1,12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052738"/>
                  </a:ext>
                </a:extLst>
              </a:tr>
              <a:tr h="403788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Manufacturing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106,57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0,88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3212905"/>
                  </a:ext>
                </a:extLst>
              </a:tr>
              <a:tr h="403788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Electricity, gas and water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102,82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1,22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693910"/>
                  </a:ext>
                </a:extLst>
              </a:tr>
              <a:tr h="403788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Construction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108,83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0,73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9753586"/>
                  </a:ext>
                </a:extLst>
              </a:tr>
              <a:tr h="40378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Wholesale and retail trade, catering and accommodation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97,86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0,98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8884512"/>
                  </a:ext>
                </a:extLst>
              </a:tr>
              <a:tr h="403788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Transport, storage and communication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97,82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1,06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4916489"/>
                  </a:ext>
                </a:extLst>
              </a:tr>
              <a:tr h="40378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Finance, insurance, real estate and business services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91,17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0,79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5441199"/>
                  </a:ext>
                </a:extLst>
              </a:tr>
              <a:tr h="403788">
                <a:tc>
                  <a:txBody>
                    <a:bodyPr/>
                    <a:lstStyle/>
                    <a:p>
                      <a:pPr algn="l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government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99,51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61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1,40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930132"/>
                  </a:ext>
                </a:extLst>
              </a:tr>
              <a:tr h="40378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Community, social and personal services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98,33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0,99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92532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1A06B53-A4C0-FF6B-57B8-CCE278A0C744}"/>
              </a:ext>
            </a:extLst>
          </p:cNvPr>
          <p:cNvSpPr txBox="1"/>
          <p:nvPr/>
        </p:nvSpPr>
        <p:spPr>
          <a:xfrm>
            <a:off x="215900" y="5476244"/>
            <a:ext cx="11743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Source: Quantec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D94B6B-902A-900B-A1C1-FD0A1903AE9F}"/>
              </a:ext>
            </a:extLst>
          </p:cNvPr>
          <p:cNvSpPr txBox="1"/>
          <p:nvPr/>
        </p:nvSpPr>
        <p:spPr>
          <a:xfrm>
            <a:off x="5140960" y="1065054"/>
            <a:ext cx="6723380" cy="47705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Potential economic investment opportunities for Free State based on the LQ and GPI include: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ZA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sector investment</a:t>
            </a:r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: FS shows a comparative advantage in agriculture and mining, suggesting potential export opportunities as well as inputs for manufacturing.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ZA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</a:t>
            </a:r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: industry activities can be expanded to enhance </a:t>
            </a:r>
            <a:r>
              <a:rPr lang="en-ZA" sz="1600" dirty="0" err="1">
                <a:latin typeface="Arial" panose="020B0604020202020204" pitchFamily="34" charset="0"/>
                <a:cs typeface="Arial" panose="020B0604020202020204" pitchFamily="34" charset="0"/>
              </a:rPr>
              <a:t>agro</a:t>
            </a:r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-processing and mineral beneficiation, leveraging on the relatively strong primary sector. The expansion also supports activities within the Maluti-A-</a:t>
            </a:r>
            <a:r>
              <a:rPr lang="en-ZA" sz="1600" dirty="0" err="1">
                <a:latin typeface="Arial" panose="020B0604020202020204" pitchFamily="34" charset="0"/>
                <a:cs typeface="Arial" panose="020B0604020202020204" pitchFamily="34" charset="0"/>
              </a:rPr>
              <a:t>Phofong</a:t>
            </a:r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 SEZ and presents export opportunities.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ZA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Enhancing the utilities industry</a:t>
            </a:r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: FS shows high economic potential in the electricity, gas and water industry. This may suggest potential opportunities for natural gas exploration and extraction, as well as integrating renewable energy sources.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ZA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</a:t>
            </a:r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ZA" sz="1600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rehabilitation of existing infrastructure </a:t>
            </a:r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will play a crucial role in </a:t>
            </a:r>
            <a:r>
              <a:rPr lang="en-ZA" sz="1600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 a conducive economic environment</a:t>
            </a:r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. Investment in enhancing </a:t>
            </a:r>
            <a:r>
              <a:rPr lang="en-ZA" sz="1600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logistics</a:t>
            </a:r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 will improve accessibility as well as </a:t>
            </a:r>
            <a:r>
              <a:rPr lang="en-ZA" sz="1600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 transportation and warehousing capabilities</a:t>
            </a:r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 in support of the SEZ.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0BFFB5-23F2-4582-EBE4-82EEDE70CFC0}"/>
              </a:ext>
            </a:extLst>
          </p:cNvPr>
          <p:cNvSpPr/>
          <p:nvPr/>
        </p:nvSpPr>
        <p:spPr>
          <a:xfrm>
            <a:off x="0" y="2526746"/>
            <a:ext cx="5039901" cy="7439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43662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8">
          <a:extLst>
            <a:ext uri="{FF2B5EF4-FFF2-40B4-BE49-F238E27FC236}">
              <a16:creationId xmlns:a16="http://schemas.microsoft.com/office/drawing/2014/main" id="{DEDFDBDE-2370-E456-2C1F-46DAEC22D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8">
            <a:extLst>
              <a:ext uri="{FF2B5EF4-FFF2-40B4-BE49-F238E27FC236}">
                <a16:creationId xmlns:a16="http://schemas.microsoft.com/office/drawing/2014/main" id="{A3259CF5-A3A5-C828-789E-A00EF15AD3DC}"/>
              </a:ext>
            </a:extLst>
          </p:cNvPr>
          <p:cNvSpPr txBox="1"/>
          <p:nvPr/>
        </p:nvSpPr>
        <p:spPr>
          <a:xfrm>
            <a:off x="2513241" y="264724"/>
            <a:ext cx="808865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F50"/>
              </a:buClr>
              <a:buSzPts val="2800"/>
              <a:buFont typeface="Arial"/>
              <a:buNone/>
              <a:tabLst/>
              <a:defRPr/>
            </a:pPr>
            <a:r>
              <a:rPr lang="en-US" sz="2000" b="1" kern="0">
                <a:solidFill>
                  <a:srgbClr val="0B2F50"/>
                </a:solidFill>
                <a:latin typeface="Arial"/>
                <a:ea typeface="Arial"/>
                <a:cs typeface="Arial"/>
                <a:sym typeface="Arial"/>
              </a:rPr>
              <a:t>ENERGY SECTOR PROJECTS ECONOMIC IMPACT</a:t>
            </a: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0B2F5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751204-3A77-8104-F792-9A988E979D34}"/>
              </a:ext>
            </a:extLst>
          </p:cNvPr>
          <p:cNvGrpSpPr/>
          <p:nvPr/>
        </p:nvGrpSpPr>
        <p:grpSpPr>
          <a:xfrm>
            <a:off x="357188" y="864996"/>
            <a:ext cx="11541365" cy="4635970"/>
            <a:chOff x="244359" y="1194867"/>
            <a:chExt cx="12913108" cy="5965416"/>
          </a:xfrm>
        </p:grpSpPr>
        <mc:AlternateContent xmlns:mc="http://schemas.openxmlformats.org/markup-compatibility/2006" xmlns:cx1="http://schemas.microsoft.com/office/drawing/2015/9/8/chartex">
          <mc:Choice Requires="cx1">
            <p:graphicFrame>
              <p:nvGraphicFramePr>
                <p:cNvPr id="2" name="Chart 1">
                  <a:extLst>
                    <a:ext uri="{FF2B5EF4-FFF2-40B4-BE49-F238E27FC236}">
                      <a16:creationId xmlns:a16="http://schemas.microsoft.com/office/drawing/2014/main" id="{5D6D920D-74F9-4C9D-81BE-0B6D6E8F81FA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485118045"/>
                    </p:ext>
                  </p:extLst>
                </p:nvPr>
              </p:nvGraphicFramePr>
              <p:xfrm>
                <a:off x="244359" y="1194867"/>
                <a:ext cx="5374121" cy="3326333"/>
              </p:xfrm>
              <a:graphic>
                <a:graphicData uri="http://schemas.microsoft.com/office/drawing/2014/chartex">
                  <cx:chart xmlns:cx="http://schemas.microsoft.com/office/drawing/2014/chartex" xmlns:r="http://schemas.openxmlformats.org/officeDocument/2006/relationships" r:id="rId4"/>
                </a:graphicData>
              </a:graphic>
            </p:graphicFrame>
          </mc:Choice>
          <mc:Fallback xmlns="">
            <p:pic>
              <p:nvPicPr>
                <p:cNvPr id="2" name="Chart 1">
                  <a:extLst>
                    <a:ext uri="{FF2B5EF4-FFF2-40B4-BE49-F238E27FC236}">
                      <a16:creationId xmlns:a16="http://schemas.microsoft.com/office/drawing/2014/main" id="{5D6D920D-74F9-4C9D-81BE-0B6D6E8F81F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57188" y="864996"/>
                  <a:ext cx="4803235" cy="258503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274F5DB-C8CB-C35A-1F87-39D104E724D7}"/>
                </a:ext>
              </a:extLst>
            </p:cNvPr>
            <p:cNvSpPr txBox="1"/>
            <p:nvPr/>
          </p:nvSpPr>
          <p:spPr>
            <a:xfrm>
              <a:off x="11642114" y="6929451"/>
              <a:ext cx="15153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Source: ISA Calculations </a:t>
              </a:r>
            </a:p>
          </p:txBody>
        </p:sp>
      </p:grp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3" name="Chart 2">
                <a:extLst>
                  <a:ext uri="{FF2B5EF4-FFF2-40B4-BE49-F238E27FC236}">
                    <a16:creationId xmlns:a16="http://schemas.microsoft.com/office/drawing/2014/main" id="{3463C718-78B6-4E43-B6DF-538F1647BA7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622201733"/>
                  </p:ext>
                </p:extLst>
              </p:nvPr>
            </p:nvGraphicFramePr>
            <p:xfrm>
              <a:off x="5264945" y="864996"/>
              <a:ext cx="4776377" cy="249539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3" name="Chart 2">
                <a:extLst>
                  <a:ext uri="{FF2B5EF4-FFF2-40B4-BE49-F238E27FC236}">
                    <a16:creationId xmlns:a16="http://schemas.microsoft.com/office/drawing/2014/main" id="{3463C718-78B6-4E43-B6DF-538F1647BA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64945" y="864996"/>
                <a:ext cx="4776377" cy="2495398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C2EBD85-3A1A-1C1B-7F11-D6D7C48C3896}"/>
              </a:ext>
            </a:extLst>
          </p:cNvPr>
          <p:cNvSpPr txBox="1"/>
          <p:nvPr/>
        </p:nvSpPr>
        <p:spPr>
          <a:xfrm>
            <a:off x="10098331" y="1446728"/>
            <a:ext cx="1853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21 Projects </a:t>
            </a:r>
          </a:p>
          <a:p>
            <a:endParaRPr lang="en-ZA" dirty="0"/>
          </a:p>
          <a:p>
            <a:r>
              <a:rPr lang="en-ZA" b="1" dirty="0"/>
              <a:t>R143.8 bn value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9" name="Chart 8">
                <a:extLst>
                  <a:ext uri="{FF2B5EF4-FFF2-40B4-BE49-F238E27FC236}">
                    <a16:creationId xmlns:a16="http://schemas.microsoft.com/office/drawing/2014/main" id="{BEF8305C-A8FB-45CE-9605-CCCCF3B6D88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500655776"/>
                  </p:ext>
                </p:extLst>
              </p:nvPr>
            </p:nvGraphicFramePr>
            <p:xfrm>
              <a:off x="357187" y="3471635"/>
              <a:ext cx="4803235" cy="230264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8"/>
              </a:graphicData>
            </a:graphic>
          </p:graphicFrame>
        </mc:Choice>
        <mc:Fallback xmlns="">
          <p:pic>
            <p:nvPicPr>
              <p:cNvPr id="9" name="Chart 8">
                <a:extLst>
                  <a:ext uri="{FF2B5EF4-FFF2-40B4-BE49-F238E27FC236}">
                    <a16:creationId xmlns:a16="http://schemas.microsoft.com/office/drawing/2014/main" id="{BEF8305C-A8FB-45CE-9605-CCCCF3B6D88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7187" y="3471635"/>
                <a:ext cx="4803235" cy="23026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0" name="Chart 9">
                <a:extLst>
                  <a:ext uri="{FF2B5EF4-FFF2-40B4-BE49-F238E27FC236}">
                    <a16:creationId xmlns:a16="http://schemas.microsoft.com/office/drawing/2014/main" id="{93D56387-1873-4A9B-A15A-62589A1D044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976290986"/>
                  </p:ext>
                </p:extLst>
              </p:nvPr>
            </p:nvGraphicFramePr>
            <p:xfrm>
              <a:off x="5321954" y="3450026"/>
              <a:ext cx="4776377" cy="232425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10"/>
              </a:graphicData>
            </a:graphic>
          </p:graphicFrame>
        </mc:Choice>
        <mc:Fallback xmlns="">
          <p:pic>
            <p:nvPicPr>
              <p:cNvPr id="10" name="Chart 9">
                <a:extLst>
                  <a:ext uri="{FF2B5EF4-FFF2-40B4-BE49-F238E27FC236}">
                    <a16:creationId xmlns:a16="http://schemas.microsoft.com/office/drawing/2014/main" id="{93D56387-1873-4A9B-A15A-62589A1D044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321954" y="3450026"/>
                <a:ext cx="4776377" cy="232425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8136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8">
          <a:extLst>
            <a:ext uri="{FF2B5EF4-FFF2-40B4-BE49-F238E27FC236}">
              <a16:creationId xmlns:a16="http://schemas.microsoft.com/office/drawing/2014/main" id="{F58B7FBA-D5ED-91DB-60E6-F534F14F8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8">
            <a:extLst>
              <a:ext uri="{FF2B5EF4-FFF2-40B4-BE49-F238E27FC236}">
                <a16:creationId xmlns:a16="http://schemas.microsoft.com/office/drawing/2014/main" id="{75AA530F-87EA-A517-7DED-27517FC96858}"/>
              </a:ext>
            </a:extLst>
          </p:cNvPr>
          <p:cNvSpPr txBox="1"/>
          <p:nvPr/>
        </p:nvSpPr>
        <p:spPr>
          <a:xfrm>
            <a:off x="2513241" y="193604"/>
            <a:ext cx="808865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F5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B2F5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HUMAN SETTLEMENTS PROJECTS AND IMPACT</a:t>
            </a: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0B2F5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" name="Chart 1">
                <a:extLst>
                  <a:ext uri="{FF2B5EF4-FFF2-40B4-BE49-F238E27FC236}">
                    <a16:creationId xmlns:a16="http://schemas.microsoft.com/office/drawing/2014/main" id="{5D6D920D-74F9-4C9D-81BE-0B6D6E8F81FA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696891621"/>
                  </p:ext>
                </p:extLst>
              </p:nvPr>
            </p:nvGraphicFramePr>
            <p:xfrm>
              <a:off x="149459" y="1021538"/>
              <a:ext cx="4251092" cy="230608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2" name="Chart 1">
                <a:extLst>
                  <a:ext uri="{FF2B5EF4-FFF2-40B4-BE49-F238E27FC236}">
                    <a16:creationId xmlns:a16="http://schemas.microsoft.com/office/drawing/2014/main" id="{5D6D920D-74F9-4C9D-81BE-0B6D6E8F81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9459" y="1021538"/>
                <a:ext cx="4251092" cy="23060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3" name="Chart 2">
                <a:extLst>
                  <a:ext uri="{FF2B5EF4-FFF2-40B4-BE49-F238E27FC236}">
                    <a16:creationId xmlns:a16="http://schemas.microsoft.com/office/drawing/2014/main" id="{3463C718-78B6-4E43-B6DF-538F1647BA7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295978102"/>
                  </p:ext>
                </p:extLst>
              </p:nvPr>
            </p:nvGraphicFramePr>
            <p:xfrm>
              <a:off x="4722940" y="969145"/>
              <a:ext cx="4470144" cy="230608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3" name="Chart 2">
                <a:extLst>
                  <a:ext uri="{FF2B5EF4-FFF2-40B4-BE49-F238E27FC236}">
                    <a16:creationId xmlns:a16="http://schemas.microsoft.com/office/drawing/2014/main" id="{3463C718-78B6-4E43-B6DF-538F1647BA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22940" y="969145"/>
                <a:ext cx="4470144" cy="23060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9" name="Chart 8">
                <a:extLst>
                  <a:ext uri="{FF2B5EF4-FFF2-40B4-BE49-F238E27FC236}">
                    <a16:creationId xmlns:a16="http://schemas.microsoft.com/office/drawing/2014/main" id="{BEF8305C-A8FB-45CE-9605-CCCCF3B6D88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013367298"/>
                  </p:ext>
                </p:extLst>
              </p:nvPr>
            </p:nvGraphicFramePr>
            <p:xfrm>
              <a:off x="155243" y="3429001"/>
              <a:ext cx="4245307" cy="240746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8"/>
              </a:graphicData>
            </a:graphic>
          </p:graphicFrame>
        </mc:Choice>
        <mc:Fallback xmlns="">
          <p:pic>
            <p:nvPicPr>
              <p:cNvPr id="9" name="Chart 8">
                <a:extLst>
                  <a:ext uri="{FF2B5EF4-FFF2-40B4-BE49-F238E27FC236}">
                    <a16:creationId xmlns:a16="http://schemas.microsoft.com/office/drawing/2014/main" id="{BEF8305C-A8FB-45CE-9605-CCCCF3B6D88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5243" y="3429001"/>
                <a:ext cx="4245307" cy="24074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0" name="Chart 9">
                <a:extLst>
                  <a:ext uri="{FF2B5EF4-FFF2-40B4-BE49-F238E27FC236}">
                    <a16:creationId xmlns:a16="http://schemas.microsoft.com/office/drawing/2014/main" id="{6E0949AB-B263-881B-5352-082CAD664A6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360712137"/>
                  </p:ext>
                </p:extLst>
              </p:nvPr>
            </p:nvGraphicFramePr>
            <p:xfrm>
              <a:off x="4746752" y="3348614"/>
              <a:ext cx="4470144" cy="2540241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10"/>
              </a:graphicData>
            </a:graphic>
          </p:graphicFrame>
        </mc:Choice>
        <mc:Fallback xmlns="">
          <p:pic>
            <p:nvPicPr>
              <p:cNvPr id="10" name="Chart 9">
                <a:extLst>
                  <a:ext uri="{FF2B5EF4-FFF2-40B4-BE49-F238E27FC236}">
                    <a16:creationId xmlns:a16="http://schemas.microsoft.com/office/drawing/2014/main" id="{6E0949AB-B263-881B-5352-082CAD664A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46752" y="3348614"/>
                <a:ext cx="4470144" cy="2540241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EDD4DC0-97AD-9495-DD01-C0A54B0FED15}"/>
              </a:ext>
            </a:extLst>
          </p:cNvPr>
          <p:cNvSpPr txBox="1"/>
          <p:nvPr/>
        </p:nvSpPr>
        <p:spPr>
          <a:xfrm>
            <a:off x="9358313" y="1522021"/>
            <a:ext cx="2002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3 Projects </a:t>
            </a:r>
          </a:p>
          <a:p>
            <a:endParaRPr lang="en-ZA" dirty="0"/>
          </a:p>
          <a:p>
            <a:r>
              <a:rPr lang="en-ZA" b="1" dirty="0"/>
              <a:t>R22.8 bn value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7A0F02-C3A9-158C-B87F-621C6CB3E622}"/>
              </a:ext>
            </a:extLst>
          </p:cNvPr>
          <p:cNvSpPr txBox="1"/>
          <p:nvPr/>
        </p:nvSpPr>
        <p:spPr>
          <a:xfrm>
            <a:off x="9436894" y="5335979"/>
            <a:ext cx="24616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Source: ISA Calculations </a:t>
            </a:r>
          </a:p>
        </p:txBody>
      </p:sp>
    </p:spTree>
    <p:extLst>
      <p:ext uri="{BB962C8B-B14F-4D97-AF65-F5344CB8AC3E}">
        <p14:creationId xmlns:p14="http://schemas.microsoft.com/office/powerpoint/2010/main" val="4178037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AC1AC6-013F-C3B5-E628-661FCE3EF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F5EE0A-E323-9AE0-0117-BC8DDE42BD95}"/>
              </a:ext>
            </a:extLst>
          </p:cNvPr>
          <p:cNvSpPr txBox="1"/>
          <p:nvPr/>
        </p:nvSpPr>
        <p:spPr>
          <a:xfrm>
            <a:off x="2593905" y="256111"/>
            <a:ext cx="8063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B2F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B2F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Country Investment Strategy Update - ‘Big Frontiers’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E12623-54D2-EA8B-1F8F-CA0AFDD71397}"/>
              </a:ext>
            </a:extLst>
          </p:cNvPr>
          <p:cNvGrpSpPr/>
          <p:nvPr/>
        </p:nvGrpSpPr>
        <p:grpSpPr>
          <a:xfrm>
            <a:off x="340606" y="3142924"/>
            <a:ext cx="11154708" cy="2646020"/>
            <a:chOff x="619523" y="3316093"/>
            <a:chExt cx="11083718" cy="2721755"/>
          </a:xfrm>
        </p:grpSpPr>
        <p:sp>
          <p:nvSpPr>
            <p:cNvPr id="5" name="Rectangle: Rounded Corners 8">
              <a:extLst>
                <a:ext uri="{FF2B5EF4-FFF2-40B4-BE49-F238E27FC236}">
                  <a16:creationId xmlns:a16="http://schemas.microsoft.com/office/drawing/2014/main" id="{DB471F51-4534-0009-B3AE-6B8B6FBFB1EE}"/>
                </a:ext>
              </a:extLst>
            </p:cNvPr>
            <p:cNvSpPr/>
            <p:nvPr/>
          </p:nvSpPr>
          <p:spPr>
            <a:xfrm>
              <a:off x="619523" y="3325202"/>
              <a:ext cx="1815129" cy="1415773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600" b="1" i="0" u="none" strike="noStrike" kern="1200" cap="none" spc="0" normalizeH="0" baseline="0" noProof="0">
                  <a:ln>
                    <a:noFill/>
                  </a:ln>
                  <a:solidFill>
                    <a:srgbClr val="132B4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Big Frontier 1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Next Generation Digital Industries &amp; Infrastructure 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Rectangle: Rounded Corners 9">
              <a:extLst>
                <a:ext uri="{FF2B5EF4-FFF2-40B4-BE49-F238E27FC236}">
                  <a16:creationId xmlns:a16="http://schemas.microsoft.com/office/drawing/2014/main" id="{FEE51E1A-8871-9BCD-FBC7-AB8F5E03596A}"/>
                </a:ext>
              </a:extLst>
            </p:cNvPr>
            <p:cNvSpPr/>
            <p:nvPr/>
          </p:nvSpPr>
          <p:spPr>
            <a:xfrm>
              <a:off x="2774934" y="3316093"/>
              <a:ext cx="1851531" cy="1415772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600" b="1" i="0" u="none" strike="noStrike" kern="1200" cap="none" spc="0" normalizeH="0" baseline="0" noProof="0">
                  <a:ln>
                    <a:noFill/>
                  </a:ln>
                  <a:solidFill>
                    <a:srgbClr val="132B4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Big Frontier 2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Cannabis &amp; Advanced Agro-Processing 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32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32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Rectangle: Rounded Corners 10">
              <a:extLst>
                <a:ext uri="{FF2B5EF4-FFF2-40B4-BE49-F238E27FC236}">
                  <a16:creationId xmlns:a16="http://schemas.microsoft.com/office/drawing/2014/main" id="{4721BD40-5AEA-CC02-87D2-62C98EFCE1B2}"/>
                </a:ext>
              </a:extLst>
            </p:cNvPr>
            <p:cNvSpPr/>
            <p:nvPr/>
          </p:nvSpPr>
          <p:spPr>
            <a:xfrm>
              <a:off x="4903783" y="3325202"/>
              <a:ext cx="2094769" cy="1415773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600" b="1" i="0" u="none" strike="noStrike" kern="1200" cap="none" spc="0" normalizeH="0" baseline="0" noProof="0">
                  <a:ln>
                    <a:noFill/>
                  </a:ln>
                  <a:solidFill>
                    <a:srgbClr val="132B4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Big Frontier 3 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Advanced Manufacturing &amp; Logistics Networks targeting Exports</a:t>
              </a:r>
            </a:p>
          </p:txBody>
        </p:sp>
        <p:sp>
          <p:nvSpPr>
            <p:cNvPr id="8" name="Rectangle: Rounded Corners 11">
              <a:extLst>
                <a:ext uri="{FF2B5EF4-FFF2-40B4-BE49-F238E27FC236}">
                  <a16:creationId xmlns:a16="http://schemas.microsoft.com/office/drawing/2014/main" id="{67DD4839-D5A9-ED1C-FCA3-DF7D29CD1D3D}"/>
                </a:ext>
              </a:extLst>
            </p:cNvPr>
            <p:cNvSpPr/>
            <p:nvPr/>
          </p:nvSpPr>
          <p:spPr>
            <a:xfrm>
              <a:off x="7227241" y="3316093"/>
              <a:ext cx="1977458" cy="1415772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600" b="1" i="0" u="none" strike="noStrike" kern="1200" cap="none" spc="0" normalizeH="0" baseline="0" noProof="0">
                  <a:ln>
                    <a:noFill/>
                  </a:ln>
                  <a:solidFill>
                    <a:srgbClr val="132B4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Big Frontier 4 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Mineral Beneficiation leading to </a:t>
              </a: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Localisation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(supporting industrial and mineral value chains) 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32B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12">
              <a:extLst>
                <a:ext uri="{FF2B5EF4-FFF2-40B4-BE49-F238E27FC236}">
                  <a16:creationId xmlns:a16="http://schemas.microsoft.com/office/drawing/2014/main" id="{A8195505-EE60-D953-FC90-3CB036C02265}"/>
                </a:ext>
              </a:extLst>
            </p:cNvPr>
            <p:cNvSpPr/>
            <p:nvPr/>
          </p:nvSpPr>
          <p:spPr>
            <a:xfrm>
              <a:off x="9599328" y="3325203"/>
              <a:ext cx="2103913" cy="1415772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600" b="1" i="0" u="none" strike="noStrike" kern="1200" cap="none" spc="0" normalizeH="0" baseline="0" noProof="0">
                  <a:ln>
                    <a:noFill/>
                  </a:ln>
                  <a:solidFill>
                    <a:srgbClr val="132B4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Big Frontier 5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Green Hydrogen 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615FB0-DDD8-E57E-31CF-C66D7D9FA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7555" y="4834002"/>
              <a:ext cx="1159639" cy="1116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8DA5F17-B9D9-7793-E74C-FFDB29DE6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25621" y="4870803"/>
              <a:ext cx="1057360" cy="1080000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B130DD6-73BF-A1C1-B969-FE4783C15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2191" y="4885848"/>
              <a:ext cx="1147923" cy="1152000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3" name="Picture 4" descr="See the source image">
              <a:extLst>
                <a:ext uri="{FF2B5EF4-FFF2-40B4-BE49-F238E27FC236}">
                  <a16:creationId xmlns:a16="http://schemas.microsoft.com/office/drawing/2014/main" id="{8C7DD97C-ED89-BC6A-52E8-B65A811E44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1553" y="4857841"/>
              <a:ext cx="1096518" cy="1080000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C5FE49E-99FB-28C7-CCAC-CE7D18D96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09951" y="4809076"/>
              <a:ext cx="1174160" cy="1116000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5D12638-3152-06D9-E83B-EEB10F70C2B8}"/>
              </a:ext>
            </a:extLst>
          </p:cNvPr>
          <p:cNvSpPr txBox="1"/>
          <p:nvPr/>
        </p:nvSpPr>
        <p:spPr>
          <a:xfrm>
            <a:off x="86988" y="954221"/>
            <a:ext cx="10492905" cy="1846659"/>
          </a:xfrm>
          <a:prstGeom prst="rect">
            <a:avLst/>
          </a:prstGeom>
          <a:noFill/>
          <a:ln w="28575">
            <a:solidFill>
              <a:srgbClr val="009999"/>
            </a:solidFill>
          </a:ln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CIS seeks to close the gap in South Africa’s investment efforts by addressing the absence of structured coordination of the various mandates and processes relevant to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mobilising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promoting, designing, implementing and enabling investment, which undermines the country’s strategic capacity to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realise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NDP targets.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South Africa has identified and packaged </a:t>
            </a:r>
            <a:r>
              <a:rPr lang="en-US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strategic investment attraction initiatives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elevated as country strategic projects to drive levels of FDI to match the ambitions of the NDP 2030.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Big Frontiers will require partnership between public and private sectors, and investment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mobilised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under 4 Categories of State Action i.e. Convening &amp; Clustering Investors &amp; Sectors, Catalytic Co-Investment, Catalytic Infrastructure &amp; Regulatory Enabling</a:t>
            </a:r>
          </a:p>
        </p:txBody>
      </p:sp>
    </p:spTree>
    <p:extLst>
      <p:ext uri="{BB962C8B-B14F-4D97-AF65-F5344CB8AC3E}">
        <p14:creationId xmlns:p14="http://schemas.microsoft.com/office/powerpoint/2010/main" val="877875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6840EB-8104-AC08-E754-7CAD0CA21136}"/>
              </a:ext>
            </a:extLst>
          </p:cNvPr>
          <p:cNvSpPr txBox="1"/>
          <p:nvPr/>
        </p:nvSpPr>
        <p:spPr>
          <a:xfrm>
            <a:off x="4535805" y="2064747"/>
            <a:ext cx="3120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ZA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A6D157-5233-A9E2-C504-371CF8826970}"/>
              </a:ext>
            </a:extLst>
          </p:cNvPr>
          <p:cNvSpPr txBox="1"/>
          <p:nvPr/>
        </p:nvSpPr>
        <p:spPr>
          <a:xfrm>
            <a:off x="2721769" y="3514725"/>
            <a:ext cx="7422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i="1" dirty="0">
                <a:solidFill>
                  <a:schemeClr val="bg1"/>
                </a:solidFill>
              </a:rPr>
              <a:t>“Economics is everywhere, and understanding economics can help you make better decisions and lead a happier life”  Tyler Cowen</a:t>
            </a:r>
          </a:p>
        </p:txBody>
      </p:sp>
    </p:spTree>
    <p:extLst>
      <p:ext uri="{BB962C8B-B14F-4D97-AF65-F5344CB8AC3E}">
        <p14:creationId xmlns:p14="http://schemas.microsoft.com/office/powerpoint/2010/main" val="979234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477BA2-65DC-4F45-A012-93F9D63F37DC}"/>
              </a:ext>
            </a:extLst>
          </p:cNvPr>
          <p:cNvSpPr txBox="1"/>
          <p:nvPr/>
        </p:nvSpPr>
        <p:spPr>
          <a:xfrm>
            <a:off x="1894490" y="4059029"/>
            <a:ext cx="8403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STATE INVESTMENT TRENDS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055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B1F749-51B5-E348-92FD-7D5FD3075269}"/>
              </a:ext>
            </a:extLst>
          </p:cNvPr>
          <p:cNvSpPr txBox="1"/>
          <p:nvPr/>
        </p:nvSpPr>
        <p:spPr>
          <a:xfrm>
            <a:off x="2445570" y="236843"/>
            <a:ext cx="8058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B2F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B2F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GROSS FIXED CAPITAL FORMATION – FREE STATE PROVINCE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DAA959-498B-14FD-4DB5-1C8387A88B5A}"/>
              </a:ext>
            </a:extLst>
          </p:cNvPr>
          <p:cNvSpPr txBox="1"/>
          <p:nvPr/>
        </p:nvSpPr>
        <p:spPr>
          <a:xfrm>
            <a:off x="1" y="5231619"/>
            <a:ext cx="12191999" cy="107721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Gross Fixed Capital Formation comprises fixed asset acquisitions minus disposals by resident producers in an economy. There are various asset categories. Free State Province had a Gross Fixed Capital Formation (GFCF) of around </a:t>
            </a:r>
            <a:r>
              <a:rPr lang="en-US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R38,24 billio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2022. The percentage share is about </a:t>
            </a:r>
            <a:r>
              <a:rPr lang="en-US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5,72%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GFCF in the country (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second-lowest among provinces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GFCF in </a:t>
            </a:r>
            <a:r>
              <a:rPr lang="en-US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Buildings and Construction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en-US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only at </a:t>
            </a:r>
            <a:r>
              <a:rPr lang="en-US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R13,53 billion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04BD59-5844-CDCA-659D-0E35A9A29233}"/>
              </a:ext>
            </a:extLst>
          </p:cNvPr>
          <p:cNvGrpSpPr/>
          <p:nvPr/>
        </p:nvGrpSpPr>
        <p:grpSpPr>
          <a:xfrm>
            <a:off x="131106" y="1087772"/>
            <a:ext cx="5648484" cy="4117014"/>
            <a:chOff x="131106" y="1377639"/>
            <a:chExt cx="5648484" cy="411701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2DFAE9B-DD49-0A4C-4A84-056147835DED}"/>
                </a:ext>
              </a:extLst>
            </p:cNvPr>
            <p:cNvSpPr txBox="1"/>
            <p:nvPr/>
          </p:nvSpPr>
          <p:spPr>
            <a:xfrm>
              <a:off x="131106" y="5248432"/>
              <a:ext cx="126929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Source: Quantec </a:t>
              </a:r>
            </a:p>
          </p:txBody>
        </p:sp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779714E7-047A-72F7-0CFD-3FB7EDB3BA0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3864442"/>
                </p:ext>
              </p:extLst>
            </p:nvPr>
          </p:nvGraphicFramePr>
          <p:xfrm>
            <a:off x="131106" y="1377639"/>
            <a:ext cx="5648484" cy="38565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9CE81A7-CF63-2603-1833-C68AE3AF9C43}"/>
              </a:ext>
            </a:extLst>
          </p:cNvPr>
          <p:cNvGrpSpPr/>
          <p:nvPr/>
        </p:nvGrpSpPr>
        <p:grpSpPr>
          <a:xfrm>
            <a:off x="5976893" y="1110702"/>
            <a:ext cx="5971757" cy="4056459"/>
            <a:chOff x="5938013" y="1456207"/>
            <a:chExt cx="5971488" cy="405645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7C37E4F-3FE1-2B9D-D350-28312C1D02FC}"/>
                </a:ext>
              </a:extLst>
            </p:cNvPr>
            <p:cNvSpPr txBox="1"/>
            <p:nvPr/>
          </p:nvSpPr>
          <p:spPr>
            <a:xfrm>
              <a:off x="5938013" y="5266445"/>
              <a:ext cx="11743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Source: Quantec </a:t>
              </a:r>
            </a:p>
          </p:txBody>
        </p:sp>
        <p:graphicFrame>
          <p:nvGraphicFramePr>
            <p:cNvPr id="4" name="Chart 3">
              <a:extLst>
                <a:ext uri="{FF2B5EF4-FFF2-40B4-BE49-F238E27FC236}">
                  <a16:creationId xmlns:a16="http://schemas.microsoft.com/office/drawing/2014/main" id="{F55C39AB-85C8-D3F2-1087-E283B7F0CC4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8502027"/>
                </p:ext>
              </p:extLst>
            </p:nvPr>
          </p:nvGraphicFramePr>
          <p:xfrm>
            <a:off x="5938013" y="1456207"/>
            <a:ext cx="5971488" cy="384373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F1909E76-BDE7-22F2-A518-2A42E87F7E1A}"/>
              </a:ext>
            </a:extLst>
          </p:cNvPr>
          <p:cNvSpPr/>
          <p:nvPr/>
        </p:nvSpPr>
        <p:spPr>
          <a:xfrm rot="662211">
            <a:off x="2654673" y="1858173"/>
            <a:ext cx="2157412" cy="1428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47790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1CBB70-B8A8-DEFD-5BF7-A49D94248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134D1C-2A19-0DFD-27D3-19233CE3B493}"/>
              </a:ext>
            </a:extLst>
          </p:cNvPr>
          <p:cNvSpPr txBox="1"/>
          <p:nvPr/>
        </p:nvSpPr>
        <p:spPr>
          <a:xfrm>
            <a:off x="2661787" y="44964"/>
            <a:ext cx="7932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B2F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B2F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MEASURING INFRASTRUCTURE PERFORMANCE – GFCF AND SPATIAL DISPARITIES IN F</a:t>
            </a:r>
            <a:r>
              <a:rPr lang="en-US" sz="2000"/>
              <a:t>REE STATE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199F8F-F778-74D1-EE10-D95F6CF2A8D7}"/>
              </a:ext>
            </a:extLst>
          </p:cNvPr>
          <p:cNvSpPr txBox="1"/>
          <p:nvPr/>
        </p:nvSpPr>
        <p:spPr>
          <a:xfrm>
            <a:off x="7372702" y="991217"/>
            <a:ext cx="3957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GFCF at FS District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AD38BC-4685-D15B-9188-69E6B52149D0}"/>
              </a:ext>
            </a:extLst>
          </p:cNvPr>
          <p:cNvSpPr/>
          <p:nvPr/>
        </p:nvSpPr>
        <p:spPr>
          <a:xfrm>
            <a:off x="7321200" y="1598916"/>
            <a:ext cx="4414712" cy="3754874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Spatial Disparities quite evident in the Free State Province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Mangaung and Lejweleputswa district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had the highest GFCF in FS as shown in the map.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 GFCF in the Xhariep District Municipality </a:t>
            </a:r>
            <a:r>
              <a:rPr lang="en-US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GFCF District contributions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(2022): 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Xhariep (2,86%)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Thabo Mofutsanyane (16,05%)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Fezile Dabi (19,39%)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Lejweleputswa (30,29%)</a:t>
            </a:r>
          </a:p>
          <a:p>
            <a:pPr marL="742950" lvl="1" indent="-285750" algn="just"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Mangaung (31,40%)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ZA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ZA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GFCF declining gradually </a:t>
            </a: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across most of the districts in the FS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0A689D-8200-5447-DA64-59C65AE968DF}"/>
              </a:ext>
            </a:extLst>
          </p:cNvPr>
          <p:cNvSpPr txBox="1"/>
          <p:nvPr/>
        </p:nvSpPr>
        <p:spPr>
          <a:xfrm>
            <a:off x="121920" y="5544156"/>
            <a:ext cx="39831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Infrastructure South Africa and Quantec</a:t>
            </a:r>
            <a:endParaRPr kumimoji="0" lang="en-ZA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map of different colors&#10;&#10;Description automatically generated">
            <a:extLst>
              <a:ext uri="{FF2B5EF4-FFF2-40B4-BE49-F238E27FC236}">
                <a16:creationId xmlns:a16="http://schemas.microsoft.com/office/drawing/2014/main" id="{45A84B1A-9B26-D8C7-9BC0-CDBE61BB9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" y="882624"/>
            <a:ext cx="6651859" cy="466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19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5B1BD8C1-A965-9790-C3C2-5464D8F5228E}"/>
              </a:ext>
            </a:extLst>
          </p:cNvPr>
          <p:cNvSpPr txBox="1"/>
          <p:nvPr/>
        </p:nvSpPr>
        <p:spPr>
          <a:xfrm>
            <a:off x="2357046" y="50294"/>
            <a:ext cx="8859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B2F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SPATIAL DISTRIBUTION OF ISA PIPELINE – </a:t>
            </a:r>
            <a:b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B2F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B2F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IIRC REGISTERED PROJECTS  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0B2F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id="{1A334AC3-053E-A9B1-160D-596A23F67BE3}"/>
              </a:ext>
            </a:extLst>
          </p:cNvPr>
          <p:cNvSpPr txBox="1">
            <a:spLocks/>
          </p:cNvSpPr>
          <p:nvPr/>
        </p:nvSpPr>
        <p:spPr>
          <a:xfrm>
            <a:off x="3285470" y="456143"/>
            <a:ext cx="6057519" cy="400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7AACBE-C217-2F31-7ED2-3194929D2B88}"/>
              </a:ext>
            </a:extLst>
          </p:cNvPr>
          <p:cNvGrpSpPr/>
          <p:nvPr/>
        </p:nvGrpSpPr>
        <p:grpSpPr>
          <a:xfrm>
            <a:off x="76667" y="932786"/>
            <a:ext cx="4560758" cy="4741262"/>
            <a:chOff x="76667" y="932786"/>
            <a:chExt cx="4560758" cy="474126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B5E4C0B-14BB-4633-5491-8FFBCE091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667" y="932786"/>
              <a:ext cx="4560758" cy="4741262"/>
            </a:xfrm>
            <a:prstGeom prst="rect">
              <a:avLst/>
            </a:prstGeom>
          </p:spPr>
        </p:pic>
        <p:sp>
          <p:nvSpPr>
            <p:cNvPr id="74" name="Line Callout 1 (Accent Bar) 204">
              <a:extLst>
                <a:ext uri="{FF2B5EF4-FFF2-40B4-BE49-F238E27FC236}">
                  <a16:creationId xmlns:a16="http://schemas.microsoft.com/office/drawing/2014/main" id="{2ACDA960-24AE-B78E-C910-B2A1968075F8}"/>
                </a:ext>
              </a:extLst>
            </p:cNvPr>
            <p:cNvSpPr/>
            <p:nvPr/>
          </p:nvSpPr>
          <p:spPr>
            <a:xfrm>
              <a:off x="1748481" y="2348186"/>
              <a:ext cx="861206" cy="351916"/>
            </a:xfrm>
            <a:prstGeom prst="accentCallout1">
              <a:avLst>
                <a:gd name="adj1" fmla="val 112579"/>
                <a:gd name="adj2" fmla="val 20177"/>
                <a:gd name="adj3" fmla="val 203924"/>
                <a:gd name="adj4" fmla="val 178936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33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Gauteng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51EB4DE-64CC-5653-8969-BB1EC4E53C59}"/>
              </a:ext>
            </a:extLst>
          </p:cNvPr>
          <p:cNvGrpSpPr/>
          <p:nvPr/>
        </p:nvGrpSpPr>
        <p:grpSpPr>
          <a:xfrm>
            <a:off x="6978978" y="1129909"/>
            <a:ext cx="2855976" cy="3016225"/>
            <a:chOff x="4940314" y="1044043"/>
            <a:chExt cx="2133306" cy="3023426"/>
          </a:xfrm>
        </p:grpSpPr>
        <p:sp>
          <p:nvSpPr>
            <p:cNvPr id="9" name="Google Shape;773;p18">
              <a:extLst>
                <a:ext uri="{FF2B5EF4-FFF2-40B4-BE49-F238E27FC236}">
                  <a16:creationId xmlns:a16="http://schemas.microsoft.com/office/drawing/2014/main" id="{97C989EB-C6F9-7D35-1484-1380CD2A3CFB}"/>
                </a:ext>
              </a:extLst>
            </p:cNvPr>
            <p:cNvSpPr txBox="1"/>
            <p:nvPr/>
          </p:nvSpPr>
          <p:spPr>
            <a:xfrm>
              <a:off x="4940314" y="3476080"/>
              <a:ext cx="1942319" cy="5913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2C39A"/>
                </a:buClr>
                <a:buSzPts val="1200"/>
                <a:buFont typeface="Geo"/>
                <a:buNone/>
                <a:tabLst/>
                <a:defRPr/>
              </a:pPr>
              <a:r>
                <a:rPr kumimoji="0" lang="en-ZA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2C39A"/>
                  </a:solidFill>
                  <a:effectLst/>
                  <a:uLnTx/>
                  <a:uFillTx/>
                  <a:latin typeface="Geo"/>
                  <a:ea typeface="Geo"/>
                  <a:cs typeface="Geo"/>
                  <a:sym typeface="Geo"/>
                </a:rPr>
                <a:t>FS</a:t>
              </a:r>
              <a:r>
                <a:rPr kumimoji="0" lang="en-ZA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"/>
                  <a:ea typeface="Geo"/>
                  <a:cs typeface="Geo"/>
                  <a:sym typeface="Geo"/>
                </a:rPr>
                <a:t> has a total of </a:t>
              </a:r>
              <a:r>
                <a:rPr kumimoji="0" lang="en-ZA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"/>
                  <a:ea typeface="Geo"/>
                  <a:cs typeface="Geo"/>
                  <a:sym typeface="Geo"/>
                </a:rPr>
                <a:t>10</a:t>
              </a:r>
              <a:r>
                <a:rPr kumimoji="0" lang="en-ZA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"/>
                  <a:ea typeface="Geo"/>
                  <a:cs typeface="Geo"/>
                  <a:sym typeface="Geo"/>
                </a:rPr>
                <a:t> projects/programmes, </a:t>
              </a:r>
              <a:r>
                <a:rPr kumimoji="0" lang="en-ZA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"/>
                  <a:ea typeface="Geo"/>
                  <a:cs typeface="Geo"/>
                  <a:sym typeface="Geo"/>
                </a:rPr>
                <a:t>10</a:t>
              </a:r>
              <a:r>
                <a:rPr kumimoji="0" lang="en-ZA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"/>
                  <a:ea typeface="Geo"/>
                  <a:cs typeface="Geo"/>
                  <a:sym typeface="Geo"/>
                </a:rPr>
                <a:t> Registration, </a:t>
              </a:r>
              <a:r>
                <a:rPr kumimoji="0" lang="en-ZA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"/>
                  <a:ea typeface="Geo"/>
                  <a:cs typeface="Geo"/>
                  <a:sym typeface="Geo"/>
                </a:rPr>
                <a:t>0</a:t>
              </a:r>
              <a:r>
                <a:rPr kumimoji="0" lang="en-ZA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"/>
                  <a:ea typeface="Geo"/>
                  <a:cs typeface="Geo"/>
                  <a:sym typeface="Geo"/>
                </a:rPr>
                <a:t> EBC &amp; IBC.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"/>
                <a:ea typeface="Geo"/>
                <a:cs typeface="Geo"/>
                <a:sym typeface="Geo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55E7D4A-D6F3-C62A-DBEF-659FA5C409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7851"/>
            <a:stretch/>
          </p:blipFill>
          <p:spPr>
            <a:xfrm>
              <a:off x="4954395" y="1044043"/>
              <a:ext cx="2119225" cy="2195724"/>
            </a:xfrm>
            <a:prstGeom prst="rect">
              <a:avLst/>
            </a:prstGeom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C96B03E-9BBD-6512-81BF-6CBF5178B4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73662" y="2141905"/>
              <a:ext cx="327475" cy="1240016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B183264-E129-B9F5-1FA7-D42432B9BB25}"/>
              </a:ext>
            </a:extLst>
          </p:cNvPr>
          <p:cNvSpPr/>
          <p:nvPr/>
        </p:nvSpPr>
        <p:spPr>
          <a:xfrm>
            <a:off x="2357046" y="3381921"/>
            <a:ext cx="1143392" cy="7759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E40210-F271-F534-4124-03ABAEBDB909}"/>
              </a:ext>
            </a:extLst>
          </p:cNvPr>
          <p:cNvSpPr txBox="1"/>
          <p:nvPr/>
        </p:nvSpPr>
        <p:spPr>
          <a:xfrm>
            <a:off x="5590895" y="4508147"/>
            <a:ext cx="5650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Free State has 10 projects that have been registered and approved.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projects are at registration stages – Prefeasibility or Feasibility studies.</a:t>
            </a:r>
          </a:p>
        </p:txBody>
      </p:sp>
    </p:spTree>
    <p:extLst>
      <p:ext uri="{BB962C8B-B14F-4D97-AF65-F5344CB8AC3E}">
        <p14:creationId xmlns:p14="http://schemas.microsoft.com/office/powerpoint/2010/main" val="3227876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477BA2-65DC-4F45-A012-93F9D63F37DC}"/>
              </a:ext>
            </a:extLst>
          </p:cNvPr>
          <p:cNvSpPr txBox="1"/>
          <p:nvPr/>
        </p:nvSpPr>
        <p:spPr>
          <a:xfrm>
            <a:off x="1894490" y="4231749"/>
            <a:ext cx="8403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STATE ECONOMIC INDICATORS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8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054DBB-14F4-8BF9-E453-F6510C01A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AD0711-E45D-1480-27F1-812ABA689195}"/>
              </a:ext>
            </a:extLst>
          </p:cNvPr>
          <p:cNvSpPr txBox="1"/>
          <p:nvPr/>
        </p:nvSpPr>
        <p:spPr>
          <a:xfrm>
            <a:off x="2593905" y="183581"/>
            <a:ext cx="7004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B2F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B2F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FREE STATE AND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B2F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DISTRICTS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B2F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TRESS INDEX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E4DA4B7-6EE4-ED7A-1575-3387A6F56E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482132"/>
              </p:ext>
            </p:extLst>
          </p:nvPr>
        </p:nvGraphicFramePr>
        <p:xfrm>
          <a:off x="199072" y="1243638"/>
          <a:ext cx="5419406" cy="3910816"/>
        </p:xfrm>
        <a:graphic>
          <a:graphicData uri="http://schemas.openxmlformats.org/drawingml/2006/table">
            <a:tbl>
              <a:tblPr/>
              <a:tblGrid>
                <a:gridCol w="3434835">
                  <a:extLst>
                    <a:ext uri="{9D8B030D-6E8A-4147-A177-3AD203B41FA5}">
                      <a16:colId xmlns:a16="http://schemas.microsoft.com/office/drawing/2014/main" val="2405280304"/>
                    </a:ext>
                  </a:extLst>
                </a:gridCol>
                <a:gridCol w="1068615">
                  <a:extLst>
                    <a:ext uri="{9D8B030D-6E8A-4147-A177-3AD203B41FA5}">
                      <a16:colId xmlns:a16="http://schemas.microsoft.com/office/drawing/2014/main" val="1930556781"/>
                    </a:ext>
                  </a:extLst>
                </a:gridCol>
                <a:gridCol w="915956">
                  <a:extLst>
                    <a:ext uri="{9D8B030D-6E8A-4147-A177-3AD203B41FA5}">
                      <a16:colId xmlns:a16="http://schemas.microsoft.com/office/drawing/2014/main" val="2753656749"/>
                    </a:ext>
                  </a:extLst>
                </a:gridCol>
              </a:tblGrid>
              <a:tr h="558688"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TRESS INDEX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558350"/>
                  </a:ext>
                </a:extLst>
              </a:tr>
              <a:tr h="558688"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 State</a:t>
                      </a:r>
                      <a:endParaRPr lang="en-ZA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32,3</a:t>
                      </a:r>
                      <a:endParaRPr lang="en-ZA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35,9</a:t>
                      </a:r>
                      <a:endParaRPr lang="en-ZA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071188"/>
                  </a:ext>
                </a:extLst>
              </a:tr>
              <a:tr h="558688"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Xhariep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607200"/>
                  </a:ext>
                </a:extLst>
              </a:tr>
              <a:tr h="558688"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Lejweleputswa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34,3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374007"/>
                  </a:ext>
                </a:extLst>
              </a:tr>
              <a:tr h="558688"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Thabo Mofutsanyane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9623"/>
                  </a:ext>
                </a:extLst>
              </a:tr>
              <a:tr h="558688"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Fezile Dabi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847040"/>
                  </a:ext>
                </a:extLst>
              </a:tr>
              <a:tr h="558688"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Mangaung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51,6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01292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17DBE3C-CDAD-5419-01C8-417B063CB866}"/>
              </a:ext>
            </a:extLst>
          </p:cNvPr>
          <p:cNvSpPr txBox="1"/>
          <p:nvPr/>
        </p:nvSpPr>
        <p:spPr>
          <a:xfrm>
            <a:off x="5763577" y="1552441"/>
            <a:ext cx="622935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sectoral composition of economic activity in a region is a good indication of the level of </a:t>
            </a:r>
            <a:r>
              <a:rPr lang="en-US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diversification or concentration</a:t>
            </a: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a region's economy.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1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tress index of zero represents a totally diversified economy.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higher the index (closer to 100), the more concentrated or vulnerable the region’s economy to exogenous variables.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increase in the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ress index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 the Free State</a:t>
            </a: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reflects an increase in the dependence on the local economy and the economy’s diversification</a:t>
            </a:r>
          </a:p>
          <a:p>
            <a:pPr algn="just"/>
            <a:endParaRPr lang="en-US" sz="1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Mangaung’s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economy is </a:t>
            </a:r>
            <a:r>
              <a:rPr lang="en-US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concentrated,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noting that its Tress Index is at the midpoint of the index range.</a:t>
            </a:r>
            <a:endParaRPr lang="en-Z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88BD89-AB80-CFE1-8548-1C6852C2A9A7}"/>
              </a:ext>
            </a:extLst>
          </p:cNvPr>
          <p:cNvSpPr txBox="1"/>
          <p:nvPr/>
        </p:nvSpPr>
        <p:spPr>
          <a:xfrm>
            <a:off x="199073" y="5154454"/>
            <a:ext cx="12982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Source: Quantec </a:t>
            </a:r>
          </a:p>
        </p:txBody>
      </p:sp>
    </p:spTree>
    <p:extLst>
      <p:ext uri="{BB962C8B-B14F-4D97-AF65-F5344CB8AC3E}">
        <p14:creationId xmlns:p14="http://schemas.microsoft.com/office/powerpoint/2010/main" val="515529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37E90-84DA-94FA-B0CB-4C67D2F27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D373C5-D247-6C5B-3A0C-C48FB2B045CA}"/>
              </a:ext>
            </a:extLst>
          </p:cNvPr>
          <p:cNvSpPr txBox="1"/>
          <p:nvPr/>
        </p:nvSpPr>
        <p:spPr>
          <a:xfrm>
            <a:off x="2613735" y="195456"/>
            <a:ext cx="7546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B2F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B2F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FREE STATE</a:t>
            </a:r>
            <a:r>
              <a:rPr lang="en-GB" sz="2000"/>
              <a:t> AND </a:t>
            </a:r>
            <a:r>
              <a:rPr lang="en-GB" sz="2000" dirty="0"/>
              <a:t>DISTRICT</a:t>
            </a:r>
            <a:r>
              <a:rPr lang="en-GB" sz="2000"/>
              <a:t> LOCATION QUOTIENT (LQ)</a:t>
            </a: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0B2F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E2D909-AC78-C19C-C966-C593A6ED9393}"/>
              </a:ext>
            </a:extLst>
          </p:cNvPr>
          <p:cNvSpPr txBox="1"/>
          <p:nvPr/>
        </p:nvSpPr>
        <p:spPr>
          <a:xfrm>
            <a:off x="77706" y="5180648"/>
            <a:ext cx="11743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Source: Quantec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8A2502-FD9C-1DA9-EFA1-1EAC7CBD0880}"/>
              </a:ext>
            </a:extLst>
          </p:cNvPr>
          <p:cNvSpPr txBox="1"/>
          <p:nvPr/>
        </p:nvSpPr>
        <p:spPr>
          <a:xfrm>
            <a:off x="77706" y="5296064"/>
            <a:ext cx="1174398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Quotient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– This is an indication of the </a:t>
            </a:r>
            <a:r>
              <a:rPr lang="en-US" sz="1600" b="1" dirty="0">
                <a:solidFill>
                  <a:srgbClr val="0099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comparative advantage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(higher than 1) of a specific sector when compared to the aggregate economy.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9845DDD-D8A4-772C-48A0-53815E6226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456829"/>
              </p:ext>
            </p:extLst>
          </p:nvPr>
        </p:nvGraphicFramePr>
        <p:xfrm>
          <a:off x="224010" y="1350014"/>
          <a:ext cx="11743980" cy="3830634"/>
        </p:xfrm>
        <a:graphic>
          <a:graphicData uri="http://schemas.openxmlformats.org/drawingml/2006/table">
            <a:tbl>
              <a:tblPr/>
              <a:tblGrid>
                <a:gridCol w="3293113">
                  <a:extLst>
                    <a:ext uri="{9D8B030D-6E8A-4147-A177-3AD203B41FA5}">
                      <a16:colId xmlns:a16="http://schemas.microsoft.com/office/drawing/2014/main" val="1223318337"/>
                    </a:ext>
                  </a:extLst>
                </a:gridCol>
                <a:gridCol w="697878">
                  <a:extLst>
                    <a:ext uri="{9D8B030D-6E8A-4147-A177-3AD203B41FA5}">
                      <a16:colId xmlns:a16="http://schemas.microsoft.com/office/drawing/2014/main" val="2482419460"/>
                    </a:ext>
                  </a:extLst>
                </a:gridCol>
                <a:gridCol w="697878">
                  <a:extLst>
                    <a:ext uri="{9D8B030D-6E8A-4147-A177-3AD203B41FA5}">
                      <a16:colId xmlns:a16="http://schemas.microsoft.com/office/drawing/2014/main" val="3408736575"/>
                    </a:ext>
                  </a:extLst>
                </a:gridCol>
                <a:gridCol w="697878">
                  <a:extLst>
                    <a:ext uri="{9D8B030D-6E8A-4147-A177-3AD203B41FA5}">
                      <a16:colId xmlns:a16="http://schemas.microsoft.com/office/drawing/2014/main" val="2513622470"/>
                    </a:ext>
                  </a:extLst>
                </a:gridCol>
                <a:gridCol w="697878">
                  <a:extLst>
                    <a:ext uri="{9D8B030D-6E8A-4147-A177-3AD203B41FA5}">
                      <a16:colId xmlns:a16="http://schemas.microsoft.com/office/drawing/2014/main" val="2086905571"/>
                    </a:ext>
                  </a:extLst>
                </a:gridCol>
                <a:gridCol w="774209">
                  <a:extLst>
                    <a:ext uri="{9D8B030D-6E8A-4147-A177-3AD203B41FA5}">
                      <a16:colId xmlns:a16="http://schemas.microsoft.com/office/drawing/2014/main" val="724962019"/>
                    </a:ext>
                  </a:extLst>
                </a:gridCol>
                <a:gridCol w="697878">
                  <a:extLst>
                    <a:ext uri="{9D8B030D-6E8A-4147-A177-3AD203B41FA5}">
                      <a16:colId xmlns:a16="http://schemas.microsoft.com/office/drawing/2014/main" val="3310818973"/>
                    </a:ext>
                  </a:extLst>
                </a:gridCol>
                <a:gridCol w="697878">
                  <a:extLst>
                    <a:ext uri="{9D8B030D-6E8A-4147-A177-3AD203B41FA5}">
                      <a16:colId xmlns:a16="http://schemas.microsoft.com/office/drawing/2014/main" val="715090573"/>
                    </a:ext>
                  </a:extLst>
                </a:gridCol>
                <a:gridCol w="697878">
                  <a:extLst>
                    <a:ext uri="{9D8B030D-6E8A-4147-A177-3AD203B41FA5}">
                      <a16:colId xmlns:a16="http://schemas.microsoft.com/office/drawing/2014/main" val="796987919"/>
                    </a:ext>
                  </a:extLst>
                </a:gridCol>
                <a:gridCol w="697878">
                  <a:extLst>
                    <a:ext uri="{9D8B030D-6E8A-4147-A177-3AD203B41FA5}">
                      <a16:colId xmlns:a16="http://schemas.microsoft.com/office/drawing/2014/main" val="2890825010"/>
                    </a:ext>
                  </a:extLst>
                </a:gridCol>
                <a:gridCol w="697878">
                  <a:extLst>
                    <a:ext uri="{9D8B030D-6E8A-4147-A177-3AD203B41FA5}">
                      <a16:colId xmlns:a16="http://schemas.microsoft.com/office/drawing/2014/main" val="3755613117"/>
                    </a:ext>
                  </a:extLst>
                </a:gridCol>
                <a:gridCol w="697878">
                  <a:extLst>
                    <a:ext uri="{9D8B030D-6E8A-4147-A177-3AD203B41FA5}">
                      <a16:colId xmlns:a16="http://schemas.microsoft.com/office/drawing/2014/main" val="2994762873"/>
                    </a:ext>
                  </a:extLst>
                </a:gridCol>
                <a:gridCol w="697878">
                  <a:extLst>
                    <a:ext uri="{9D8B030D-6E8A-4147-A177-3AD203B41FA5}">
                      <a16:colId xmlns:a16="http://schemas.microsoft.com/office/drawing/2014/main" val="3832199557"/>
                    </a:ext>
                  </a:extLst>
                </a:gridCol>
              </a:tblGrid>
              <a:tr h="443523"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 QUOTIENT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 quotient relative to Province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 quotient relative to National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079938"/>
                  </a:ext>
                </a:extLst>
              </a:tr>
              <a:tr h="348408"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District/ Province 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Xhariep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Lejweleputswa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Thabo Mofutsanyane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Fezile Dabi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Mangaung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 State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6525430"/>
                  </a:ext>
                </a:extLst>
              </a:tr>
              <a:tr h="239073"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Sector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989629"/>
                  </a:ext>
                </a:extLst>
              </a:tr>
              <a:tr h="239073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Agriculture, forestry and fishing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2,42</a:t>
                      </a:r>
                      <a:endParaRPr lang="en-ZA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747600"/>
                  </a:ext>
                </a:extLst>
              </a:tr>
              <a:tr h="239073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Mining and quarrying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1,27</a:t>
                      </a:r>
                      <a:endParaRPr lang="en-ZA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1,12</a:t>
                      </a:r>
                      <a:endParaRPr lang="en-ZA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804529"/>
                  </a:ext>
                </a:extLst>
              </a:tr>
              <a:tr h="239073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Manufacturing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0,88</a:t>
                      </a:r>
                      <a:endParaRPr lang="en-ZA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1126057"/>
                  </a:ext>
                </a:extLst>
              </a:tr>
              <a:tr h="239073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Electricity, gas and water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1,22</a:t>
                      </a:r>
                      <a:endParaRPr lang="en-ZA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18666"/>
                  </a:ext>
                </a:extLst>
              </a:tr>
              <a:tr h="239073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Construction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0,73</a:t>
                      </a:r>
                      <a:endParaRPr lang="en-ZA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9210797"/>
                  </a:ext>
                </a:extLst>
              </a:tr>
              <a:tr h="4435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Wholesale and retail trade, catering and accommodation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0,97</a:t>
                      </a:r>
                      <a:endParaRPr lang="en-ZA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0,98</a:t>
                      </a:r>
                      <a:endParaRPr lang="en-ZA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950404"/>
                  </a:ext>
                </a:extLst>
              </a:tr>
              <a:tr h="239073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Transport, storage and communication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1,06</a:t>
                      </a:r>
                      <a:endParaRPr lang="en-ZA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60934"/>
                  </a:ext>
                </a:extLst>
              </a:tr>
              <a:tr h="4435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Finance, insurance, real estate and business services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0,79</a:t>
                      </a:r>
                      <a:endParaRPr lang="en-ZA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7454435"/>
                  </a:ext>
                </a:extLst>
              </a:tr>
              <a:tr h="239073">
                <a:tc>
                  <a:txBody>
                    <a:bodyPr/>
                    <a:lstStyle/>
                    <a:p>
                      <a:pPr algn="l" fontAlgn="b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government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1,40</a:t>
                      </a:r>
                      <a:endParaRPr lang="en-ZA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434379"/>
                  </a:ext>
                </a:extLst>
              </a:tr>
              <a:tr h="239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Community, social and personal services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1,13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0,99 </a:t>
                      </a:r>
                      <a:endParaRPr lang="en-ZA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992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76119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E07Syl7Yk6yMof.a7Pun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E07Syl7Yk6yMof.a7Pun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E07Syl7Yk6yMof.a7Pun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E07Syl7Yk6yMof.a7Pun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E07Syl7Yk6yMof.a7Pun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E07Syl7Yk6yMof.a7Pun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E07Syl7Yk6yMof.a7PunA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01e1006-302e-4841-b4e4-cd9c55c6ecf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CEF3F6DF06D34F959031A5038E08BE" ma:contentTypeVersion="18" ma:contentTypeDescription="Create a new document." ma:contentTypeScope="" ma:versionID="6788691adf7e745acdef5c668af902c6">
  <xsd:schema xmlns:xsd="http://www.w3.org/2001/XMLSchema" xmlns:xs="http://www.w3.org/2001/XMLSchema" xmlns:p="http://schemas.microsoft.com/office/2006/metadata/properties" xmlns:ns3="301e1006-302e-4841-b4e4-cd9c55c6ecfb" xmlns:ns4="da816929-facb-42f1-b3d9-aac38831fc0f" targetNamespace="http://schemas.microsoft.com/office/2006/metadata/properties" ma:root="true" ma:fieldsID="41e2d5453a72268dcbfced06aba77075" ns3:_="" ns4:_="">
    <xsd:import namespace="301e1006-302e-4841-b4e4-cd9c55c6ecfb"/>
    <xsd:import namespace="da816929-facb-42f1-b3d9-aac38831fc0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1e1006-302e-4841-b4e4-cd9c55c6ec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816929-facb-42f1-b3d9-aac38831fc0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E8FAD1-A8B7-41E4-972A-5B4E889B5642}">
  <ds:schemaRefs>
    <ds:schemaRef ds:uri="da816929-facb-42f1-b3d9-aac38831fc0f"/>
    <ds:schemaRef ds:uri="http://purl.org/dc/elements/1.1/"/>
    <ds:schemaRef ds:uri="http://www.w3.org/XML/1998/namespace"/>
    <ds:schemaRef ds:uri="http://schemas.microsoft.com/office/2006/metadata/properties"/>
    <ds:schemaRef ds:uri="301e1006-302e-4841-b4e4-cd9c55c6ecfb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D65E59C-400D-4FC4-B8D2-DC04675F86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4A4411-7F0D-4D51-982A-73749609D9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1e1006-302e-4841-b4e4-cd9c55c6ecfb"/>
    <ds:schemaRef ds:uri="da816929-facb-42f1-b3d9-aac38831fc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2619</Words>
  <Application>Microsoft Office PowerPoint</Application>
  <PresentationFormat>Widescreen</PresentationFormat>
  <Paragraphs>647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Arial</vt:lpstr>
      <vt:lpstr>Calibri</vt:lpstr>
      <vt:lpstr>Calibri Light</vt:lpstr>
      <vt:lpstr>Geo</vt:lpstr>
      <vt:lpstr>Wingdings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Hubert Joynt</dc:creator>
  <cp:lastModifiedBy>Nthabiseng Molotsi</cp:lastModifiedBy>
  <cp:revision>4</cp:revision>
  <dcterms:created xsi:type="dcterms:W3CDTF">2023-08-04T10:39:17Z</dcterms:created>
  <dcterms:modified xsi:type="dcterms:W3CDTF">2024-02-26T10:35:32Z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0x010100F1CEF3F6DF06D34F959031A5038E08BE</vt:lpwstr>
  </property>
</Properties>
</file>